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76" r:id="rId1"/>
  </p:sldMasterIdLst>
  <p:notesMasterIdLst>
    <p:notesMasterId r:id="rId33"/>
  </p:notesMasterIdLst>
  <p:sldIdLst>
    <p:sldId id="257" r:id="rId2"/>
    <p:sldId id="450" r:id="rId3"/>
    <p:sldId id="451" r:id="rId4"/>
    <p:sldId id="452" r:id="rId5"/>
    <p:sldId id="460" r:id="rId6"/>
    <p:sldId id="453" r:id="rId7"/>
    <p:sldId id="457" r:id="rId8"/>
    <p:sldId id="458" r:id="rId9"/>
    <p:sldId id="459" r:id="rId10"/>
    <p:sldId id="454" r:id="rId11"/>
    <p:sldId id="455" r:id="rId12"/>
    <p:sldId id="456" r:id="rId13"/>
    <p:sldId id="444" r:id="rId14"/>
    <p:sldId id="471" r:id="rId15"/>
    <p:sldId id="461" r:id="rId16"/>
    <p:sldId id="462" r:id="rId17"/>
    <p:sldId id="463" r:id="rId18"/>
    <p:sldId id="464" r:id="rId19"/>
    <p:sldId id="465" r:id="rId20"/>
    <p:sldId id="466" r:id="rId21"/>
    <p:sldId id="467" r:id="rId22"/>
    <p:sldId id="468" r:id="rId23"/>
    <p:sldId id="469" r:id="rId24"/>
    <p:sldId id="470" r:id="rId25"/>
    <p:sldId id="472" r:id="rId26"/>
    <p:sldId id="473" r:id="rId27"/>
    <p:sldId id="474" r:id="rId28"/>
    <p:sldId id="475" r:id="rId29"/>
    <p:sldId id="476" r:id="rId30"/>
    <p:sldId id="477" r:id="rId31"/>
    <p:sldId id="443" r:id="rId3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0016" autoAdjust="0"/>
    <p:restoredTop sz="94660"/>
  </p:normalViewPr>
  <p:slideViewPr>
    <p:cSldViewPr snapToGrid="0">
      <p:cViewPr varScale="1">
        <p:scale>
          <a:sx n="86" d="100"/>
          <a:sy n="86" d="100"/>
        </p:scale>
        <p:origin x="-112" y="-528"/>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9" Type="http://schemas.openxmlformats.org/officeDocument/2006/relationships/slide" Target="slides/slide8.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33" Type="http://schemas.openxmlformats.org/officeDocument/2006/relationships/notesMaster" Target="notesMasters/notesMaster1.xml"/><Relationship Id="rId34" Type="http://schemas.openxmlformats.org/officeDocument/2006/relationships/printerSettings" Target="printerSettings/printerSettings1.bin"/><Relationship Id="rId35" Type="http://schemas.openxmlformats.org/officeDocument/2006/relationships/presProps" Target="presProps.xml"/><Relationship Id="rId36" Type="http://schemas.openxmlformats.org/officeDocument/2006/relationships/viewProps" Target="viewProp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37" Type="http://schemas.openxmlformats.org/officeDocument/2006/relationships/theme" Target="theme/theme1.xml"/><Relationship Id="rId38"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IN"/>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EED1DDE-FB35-401C-93E3-304B85EDDCBA}" type="datetimeFigureOut">
              <a:rPr lang="en-IN" smtClean="0"/>
              <a:t>24/08/23</a:t>
            </a:fld>
            <a:endParaRPr lang="en-IN"/>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IN"/>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IN"/>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F391F29-134C-4540-A2D7-F0EB421ABFCF}" type="slidenum">
              <a:rPr lang="en-IN" smtClean="0"/>
              <a:t>‹#›</a:t>
            </a:fld>
            <a:endParaRPr lang="en-IN"/>
          </a:p>
        </p:txBody>
      </p:sp>
    </p:spTree>
    <p:extLst>
      <p:ext uri="{BB962C8B-B14F-4D97-AF65-F5344CB8AC3E}">
        <p14:creationId xmlns:p14="http://schemas.microsoft.com/office/powerpoint/2010/main" val="417072889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Slide Image Placeholder 1">
            <a:extLst>
              <a:ext uri="{FF2B5EF4-FFF2-40B4-BE49-F238E27FC236}">
                <a16:creationId xmlns="" xmlns:a16="http://schemas.microsoft.com/office/drawing/2014/main" id="{B76CD16E-D029-4818-91BD-C7408E4066DC}"/>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3315" name="Notes Placeholder 2">
            <a:extLst>
              <a:ext uri="{FF2B5EF4-FFF2-40B4-BE49-F238E27FC236}">
                <a16:creationId xmlns="" xmlns:a16="http://schemas.microsoft.com/office/drawing/2014/main" id="{8FB7DE53-7756-440C-963D-117485404D79}"/>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
        <p:nvSpPr>
          <p:cNvPr id="13316" name="Slide Number Placeholder 3">
            <a:extLst>
              <a:ext uri="{FF2B5EF4-FFF2-40B4-BE49-F238E27FC236}">
                <a16:creationId xmlns="" xmlns:a16="http://schemas.microsoft.com/office/drawing/2014/main" id="{3D2D3178-2B4E-4B39-A035-19A27DDE9FCB}"/>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0EC84929-7D5B-4911-964F-B678C9BB54D7}" type="slidenum">
              <a:rPr lang="en-US" altLang="en-US">
                <a:latin typeface="Calibri" panose="020F0502020204030204" pitchFamily="34" charset="0"/>
              </a:rPr>
              <a:pPr/>
              <a:t>1</a:t>
            </a:fld>
            <a:endParaRPr lang="en-US" altLang="en-US">
              <a:latin typeface="Calibri" panose="020F0502020204030204" pitchFamily="34" charset="0"/>
            </a:endParaRPr>
          </a:p>
        </p:txBody>
      </p:sp>
    </p:spTree>
    <p:extLst>
      <p:ext uri="{BB962C8B-B14F-4D97-AF65-F5344CB8AC3E}">
        <p14:creationId xmlns:p14="http://schemas.microsoft.com/office/powerpoint/2010/main" val="72138974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ectangle 6"/>
          <p:cNvSpPr/>
          <p:nvPr/>
        </p:nvSpPr>
        <p:spPr>
          <a:xfrm>
            <a:off x="2382" y="6400800"/>
            <a:ext cx="9141619"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2" y="6334316"/>
            <a:ext cx="9141619"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822960" y="758952"/>
            <a:ext cx="7543800" cy="3566160"/>
          </a:xfrm>
        </p:spPr>
        <p:txBody>
          <a:bodyPr anchor="b">
            <a:normAutofit/>
          </a:bodyPr>
          <a:lstStyle>
            <a:lvl1pPr algn="l">
              <a:lnSpc>
                <a:spcPct val="85000"/>
              </a:lnSpc>
              <a:defRPr sz="8000" spc="-50" baseline="0">
                <a:solidFill>
                  <a:schemeClr val="tx1">
                    <a:lumMod val="85000"/>
                    <a:lumOff val="15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825038" y="4455621"/>
            <a:ext cx="7543800" cy="1143000"/>
          </a:xfrm>
        </p:spPr>
        <p:txBody>
          <a:bodyPr lIns="91440" rIns="91440">
            <a:normAutofit/>
          </a:bodyPr>
          <a:lstStyle>
            <a:lvl1pPr marL="0" indent="0" algn="l">
              <a:buNone/>
              <a:defRPr sz="2400" cap="all" spc="200" baseline="0">
                <a:solidFill>
                  <a:schemeClr val="tx2"/>
                </a:solidFill>
                <a:latin typeface="+mj-lt"/>
              </a:defRPr>
            </a:lvl1pPr>
            <a:lvl2pPr marL="457200" indent="0" algn="ctr">
              <a:buNone/>
              <a:defRPr sz="24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C08B194B-D338-4AB5-9FB8-FD012B959876}" type="datetimeFigureOut">
              <a:rPr lang="en-IN" smtClean="0"/>
              <a:t>24/08/23</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B05C23B5-476B-479E-863A-2B64FDD83A3B}" type="slidenum">
              <a:rPr lang="en-IN" smtClean="0"/>
              <a:t>‹#›</a:t>
            </a:fld>
            <a:endParaRPr lang="en-IN"/>
          </a:p>
        </p:txBody>
      </p:sp>
      <p:cxnSp>
        <p:nvCxnSpPr>
          <p:cNvPr id="9" name="Straight Connector 8"/>
          <p:cNvCxnSpPr/>
          <p:nvPr/>
        </p:nvCxnSpPr>
        <p:spPr>
          <a:xfrm>
            <a:off x="905744" y="4343400"/>
            <a:ext cx="740664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5256744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lIns="45720" tIns="0" rIns="45720" bIns="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C08B194B-D338-4AB5-9FB8-FD012B959876}" type="datetimeFigureOut">
              <a:rPr lang="en-IN" smtClean="0"/>
              <a:t>24/08/23</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B05C23B5-476B-479E-863A-2B64FDD83A3B}" type="slidenum">
              <a:rPr lang="en-IN" smtClean="0"/>
              <a:t>‹#›</a:t>
            </a:fld>
            <a:endParaRPr lang="en-IN"/>
          </a:p>
        </p:txBody>
      </p:sp>
    </p:spTree>
    <p:extLst>
      <p:ext uri="{BB962C8B-B14F-4D97-AF65-F5344CB8AC3E}">
        <p14:creationId xmlns:p14="http://schemas.microsoft.com/office/powerpoint/2010/main" val="250553994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7" name="Rectangle 6"/>
          <p:cNvSpPr/>
          <p:nvPr/>
        </p:nvSpPr>
        <p:spPr>
          <a:xfrm>
            <a:off x="2382" y="6400800"/>
            <a:ext cx="9141619"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2" y="6334316"/>
            <a:ext cx="9141619"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Vertical Title 1"/>
          <p:cNvSpPr>
            <a:spLocks noGrp="1"/>
          </p:cNvSpPr>
          <p:nvPr>
            <p:ph type="title" orient="vert"/>
          </p:nvPr>
        </p:nvSpPr>
        <p:spPr>
          <a:xfrm>
            <a:off x="6543675" y="412302"/>
            <a:ext cx="1971675" cy="5759898"/>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28650" y="412302"/>
            <a:ext cx="5800725" cy="5759898"/>
          </a:xfrm>
        </p:spPr>
        <p:txBody>
          <a:bodyPr vert="eaVert" lIns="45720" tIns="0" rIns="45720" bIns="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C08B194B-D338-4AB5-9FB8-FD012B959876}" type="datetimeFigureOut">
              <a:rPr lang="en-IN" smtClean="0"/>
              <a:t>24/08/23</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B05C23B5-476B-479E-863A-2B64FDD83A3B}" type="slidenum">
              <a:rPr lang="en-IN" smtClean="0"/>
              <a:t>‹#›</a:t>
            </a:fld>
            <a:endParaRPr lang="en-IN"/>
          </a:p>
        </p:txBody>
      </p:sp>
    </p:spTree>
    <p:extLst>
      <p:ext uri="{BB962C8B-B14F-4D97-AF65-F5344CB8AC3E}">
        <p14:creationId xmlns:p14="http://schemas.microsoft.com/office/powerpoint/2010/main" val="331464456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C08B194B-D338-4AB5-9FB8-FD012B959876}" type="datetimeFigureOut">
              <a:rPr lang="en-IN" smtClean="0"/>
              <a:t>24/08/23</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B05C23B5-476B-479E-863A-2B64FDD83A3B}" type="slidenum">
              <a:rPr lang="en-IN" smtClean="0"/>
              <a:t>‹#›</a:t>
            </a:fld>
            <a:endParaRPr lang="en-IN"/>
          </a:p>
        </p:txBody>
      </p:sp>
    </p:spTree>
    <p:extLst>
      <p:ext uri="{BB962C8B-B14F-4D97-AF65-F5344CB8AC3E}">
        <p14:creationId xmlns:p14="http://schemas.microsoft.com/office/powerpoint/2010/main" val="91353440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2382" y="6400800"/>
            <a:ext cx="9141619"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2" y="6334316"/>
            <a:ext cx="9141619"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822960" y="758952"/>
            <a:ext cx="7543800" cy="3566160"/>
          </a:xfrm>
        </p:spPr>
        <p:txBody>
          <a:bodyPr anchor="b" anchorCtr="0">
            <a:normAutofit/>
          </a:bodyPr>
          <a:lstStyle>
            <a:lvl1pPr>
              <a:lnSpc>
                <a:spcPct val="85000"/>
              </a:lnSpc>
              <a:defRPr sz="8000" b="0">
                <a:solidFill>
                  <a:schemeClr val="tx1">
                    <a:lumMod val="85000"/>
                    <a:lumOff val="15000"/>
                  </a:schemeClr>
                </a:solidFill>
              </a:defRPr>
            </a:lvl1pPr>
          </a:lstStyle>
          <a:p>
            <a:r>
              <a:rPr lang="en-US" smtClean="0"/>
              <a:t>Click to edit Master title style</a:t>
            </a:r>
            <a:endParaRPr lang="en-US" dirty="0"/>
          </a:p>
        </p:txBody>
      </p:sp>
      <p:sp>
        <p:nvSpPr>
          <p:cNvPr id="3" name="Text Placeholder 2"/>
          <p:cNvSpPr>
            <a:spLocks noGrp="1"/>
          </p:cNvSpPr>
          <p:nvPr>
            <p:ph type="body" idx="1"/>
          </p:nvPr>
        </p:nvSpPr>
        <p:spPr>
          <a:xfrm>
            <a:off x="822960" y="4453128"/>
            <a:ext cx="7543800" cy="1143000"/>
          </a:xfrm>
        </p:spPr>
        <p:txBody>
          <a:bodyPr lIns="91440" rIns="91440" anchor="t" anchorCtr="0">
            <a:normAutofit/>
          </a:bodyPr>
          <a:lstStyle>
            <a:lvl1pPr marL="0" indent="0">
              <a:buNone/>
              <a:defRPr sz="2400" cap="all" spc="200" baseline="0">
                <a:solidFill>
                  <a:schemeClr val="tx2"/>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C08B194B-D338-4AB5-9FB8-FD012B959876}" type="datetimeFigureOut">
              <a:rPr lang="en-IN" smtClean="0"/>
              <a:t>24/08/23</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B05C23B5-476B-479E-863A-2B64FDD83A3B}" type="slidenum">
              <a:rPr lang="en-IN" smtClean="0"/>
              <a:t>‹#›</a:t>
            </a:fld>
            <a:endParaRPr lang="en-IN"/>
          </a:p>
        </p:txBody>
      </p:sp>
      <p:cxnSp>
        <p:nvCxnSpPr>
          <p:cNvPr id="9" name="Straight Connector 8"/>
          <p:cNvCxnSpPr/>
          <p:nvPr/>
        </p:nvCxnSpPr>
        <p:spPr>
          <a:xfrm>
            <a:off x="905744" y="4343400"/>
            <a:ext cx="740664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8050224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a:xfrm>
            <a:off x="822960" y="286604"/>
            <a:ext cx="7543800" cy="1450757"/>
          </a:xfrm>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822960" y="1845734"/>
            <a:ext cx="3703320" cy="402336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63440" y="1845735"/>
            <a:ext cx="3703320" cy="402336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C08B194B-D338-4AB5-9FB8-FD012B959876}" type="datetimeFigureOut">
              <a:rPr lang="en-IN" smtClean="0"/>
              <a:t>24/08/23</a:t>
            </a:fld>
            <a:endParaRPr lang="en-IN"/>
          </a:p>
        </p:txBody>
      </p:sp>
      <p:sp>
        <p:nvSpPr>
          <p:cNvPr id="6" name="Footer Placeholder 5"/>
          <p:cNvSpPr>
            <a:spLocks noGrp="1"/>
          </p:cNvSpPr>
          <p:nvPr>
            <p:ph type="ftr" sz="quarter" idx="11"/>
          </p:nvPr>
        </p:nvSpPr>
        <p:spPr/>
        <p:txBody>
          <a:bodyPr/>
          <a:lstStyle/>
          <a:p>
            <a:endParaRPr lang="en-IN"/>
          </a:p>
        </p:txBody>
      </p:sp>
      <p:sp>
        <p:nvSpPr>
          <p:cNvPr id="7" name="Slide Number Placeholder 6"/>
          <p:cNvSpPr>
            <a:spLocks noGrp="1"/>
          </p:cNvSpPr>
          <p:nvPr>
            <p:ph type="sldNum" sz="quarter" idx="12"/>
          </p:nvPr>
        </p:nvSpPr>
        <p:spPr/>
        <p:txBody>
          <a:bodyPr/>
          <a:lstStyle/>
          <a:p>
            <a:fld id="{B05C23B5-476B-479E-863A-2B64FDD83A3B}" type="slidenum">
              <a:rPr lang="en-IN" smtClean="0"/>
              <a:t>‹#›</a:t>
            </a:fld>
            <a:endParaRPr lang="en-IN"/>
          </a:p>
        </p:txBody>
      </p:sp>
    </p:spTree>
    <p:extLst>
      <p:ext uri="{BB962C8B-B14F-4D97-AF65-F5344CB8AC3E}">
        <p14:creationId xmlns:p14="http://schemas.microsoft.com/office/powerpoint/2010/main" val="278886358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a:xfrm>
            <a:off x="822960" y="286604"/>
            <a:ext cx="7543800" cy="1450757"/>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822960" y="1846052"/>
            <a:ext cx="370332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22960" y="2582334"/>
            <a:ext cx="3703320" cy="3378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63440" y="1846052"/>
            <a:ext cx="370332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63440" y="2582334"/>
            <a:ext cx="3703320" cy="3378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C08B194B-D338-4AB5-9FB8-FD012B959876}" type="datetimeFigureOut">
              <a:rPr lang="en-IN" smtClean="0"/>
              <a:t>24/08/23</a:t>
            </a:fld>
            <a:endParaRPr lang="en-IN"/>
          </a:p>
        </p:txBody>
      </p:sp>
      <p:sp>
        <p:nvSpPr>
          <p:cNvPr id="8" name="Footer Placeholder 7"/>
          <p:cNvSpPr>
            <a:spLocks noGrp="1"/>
          </p:cNvSpPr>
          <p:nvPr>
            <p:ph type="ftr" sz="quarter" idx="11"/>
          </p:nvPr>
        </p:nvSpPr>
        <p:spPr/>
        <p:txBody>
          <a:bodyPr/>
          <a:lstStyle/>
          <a:p>
            <a:endParaRPr lang="en-IN"/>
          </a:p>
        </p:txBody>
      </p:sp>
      <p:sp>
        <p:nvSpPr>
          <p:cNvPr id="9" name="Slide Number Placeholder 8"/>
          <p:cNvSpPr>
            <a:spLocks noGrp="1"/>
          </p:cNvSpPr>
          <p:nvPr>
            <p:ph type="sldNum" sz="quarter" idx="12"/>
          </p:nvPr>
        </p:nvSpPr>
        <p:spPr/>
        <p:txBody>
          <a:bodyPr/>
          <a:lstStyle/>
          <a:p>
            <a:fld id="{B05C23B5-476B-479E-863A-2B64FDD83A3B}" type="slidenum">
              <a:rPr lang="en-IN" smtClean="0"/>
              <a:t>‹#›</a:t>
            </a:fld>
            <a:endParaRPr lang="en-IN"/>
          </a:p>
        </p:txBody>
      </p:sp>
    </p:spTree>
    <p:extLst>
      <p:ext uri="{BB962C8B-B14F-4D97-AF65-F5344CB8AC3E}">
        <p14:creationId xmlns:p14="http://schemas.microsoft.com/office/powerpoint/2010/main" val="109962416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C08B194B-D338-4AB5-9FB8-FD012B959876}" type="datetimeFigureOut">
              <a:rPr lang="en-IN" smtClean="0"/>
              <a:t>24/08/23</a:t>
            </a:fld>
            <a:endParaRPr lang="en-IN"/>
          </a:p>
        </p:txBody>
      </p:sp>
      <p:sp>
        <p:nvSpPr>
          <p:cNvPr id="4" name="Footer Placeholder 3"/>
          <p:cNvSpPr>
            <a:spLocks noGrp="1"/>
          </p:cNvSpPr>
          <p:nvPr>
            <p:ph type="ftr" sz="quarter" idx="11"/>
          </p:nvPr>
        </p:nvSpPr>
        <p:spPr/>
        <p:txBody>
          <a:bodyPr/>
          <a:lstStyle/>
          <a:p>
            <a:endParaRPr lang="en-IN"/>
          </a:p>
        </p:txBody>
      </p:sp>
      <p:sp>
        <p:nvSpPr>
          <p:cNvPr id="5" name="Slide Number Placeholder 4"/>
          <p:cNvSpPr>
            <a:spLocks noGrp="1"/>
          </p:cNvSpPr>
          <p:nvPr>
            <p:ph type="sldNum" sz="quarter" idx="12"/>
          </p:nvPr>
        </p:nvSpPr>
        <p:spPr/>
        <p:txBody>
          <a:bodyPr/>
          <a:lstStyle/>
          <a:p>
            <a:fld id="{B05C23B5-476B-479E-863A-2B64FDD83A3B}" type="slidenum">
              <a:rPr lang="en-IN" smtClean="0"/>
              <a:t>‹#›</a:t>
            </a:fld>
            <a:endParaRPr lang="en-IN"/>
          </a:p>
        </p:txBody>
      </p:sp>
    </p:spTree>
    <p:extLst>
      <p:ext uri="{BB962C8B-B14F-4D97-AF65-F5344CB8AC3E}">
        <p14:creationId xmlns:p14="http://schemas.microsoft.com/office/powerpoint/2010/main" val="85497167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5" name="Rectangle 4"/>
          <p:cNvSpPr/>
          <p:nvPr/>
        </p:nvSpPr>
        <p:spPr>
          <a:xfrm>
            <a:off x="2382" y="6400800"/>
            <a:ext cx="9141619"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p:cNvSpPr/>
          <p:nvPr/>
        </p:nvSpPr>
        <p:spPr>
          <a:xfrm>
            <a:off x="12" y="6334316"/>
            <a:ext cx="9141619"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 name="Date Placeholder 6"/>
          <p:cNvSpPr>
            <a:spLocks noGrp="1"/>
          </p:cNvSpPr>
          <p:nvPr>
            <p:ph type="dt" sz="half" idx="10"/>
          </p:nvPr>
        </p:nvSpPr>
        <p:spPr/>
        <p:txBody>
          <a:bodyPr/>
          <a:lstStyle/>
          <a:p>
            <a:fld id="{C08B194B-D338-4AB5-9FB8-FD012B959876}" type="datetimeFigureOut">
              <a:rPr lang="en-IN" smtClean="0"/>
              <a:t>24/08/23</a:t>
            </a:fld>
            <a:endParaRPr lang="en-IN"/>
          </a:p>
        </p:txBody>
      </p:sp>
      <p:sp>
        <p:nvSpPr>
          <p:cNvPr id="8" name="Footer Placeholder 7"/>
          <p:cNvSpPr>
            <a:spLocks noGrp="1"/>
          </p:cNvSpPr>
          <p:nvPr>
            <p:ph type="ftr" sz="quarter" idx="11"/>
          </p:nvPr>
        </p:nvSpPr>
        <p:spPr/>
        <p:txBody>
          <a:bodyPr/>
          <a:lstStyle>
            <a:lvl1pPr>
              <a:defRPr>
                <a:solidFill>
                  <a:srgbClr val="FFFFFF"/>
                </a:solidFill>
              </a:defRPr>
            </a:lvl1pPr>
          </a:lstStyle>
          <a:p>
            <a:endParaRPr lang="en-IN"/>
          </a:p>
        </p:txBody>
      </p:sp>
      <p:sp>
        <p:nvSpPr>
          <p:cNvPr id="9" name="Slide Number Placeholder 8"/>
          <p:cNvSpPr>
            <a:spLocks noGrp="1"/>
          </p:cNvSpPr>
          <p:nvPr>
            <p:ph type="sldNum" sz="quarter" idx="12"/>
          </p:nvPr>
        </p:nvSpPr>
        <p:spPr/>
        <p:txBody>
          <a:bodyPr/>
          <a:lstStyle/>
          <a:p>
            <a:fld id="{B05C23B5-476B-479E-863A-2B64FDD83A3B}" type="slidenum">
              <a:rPr lang="en-IN" smtClean="0"/>
              <a:t>‹#›</a:t>
            </a:fld>
            <a:endParaRPr lang="en-IN"/>
          </a:p>
        </p:txBody>
      </p:sp>
    </p:spTree>
    <p:extLst>
      <p:ext uri="{BB962C8B-B14F-4D97-AF65-F5344CB8AC3E}">
        <p14:creationId xmlns:p14="http://schemas.microsoft.com/office/powerpoint/2010/main" val="169055417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Rectangle 7"/>
          <p:cNvSpPr/>
          <p:nvPr/>
        </p:nvSpPr>
        <p:spPr>
          <a:xfrm>
            <a:off x="13" y="0"/>
            <a:ext cx="303809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3030053" y="0"/>
            <a:ext cx="48006"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342900" y="594359"/>
            <a:ext cx="2400300" cy="2286000"/>
          </a:xfrm>
        </p:spPr>
        <p:txBody>
          <a:bodyPr anchor="b">
            <a:normAutofit/>
          </a:bodyPr>
          <a:lstStyle>
            <a:lvl1pPr>
              <a:defRPr sz="3600" b="0">
                <a:solidFill>
                  <a:srgbClr val="FFFFFF"/>
                </a:solidFill>
              </a:defRPr>
            </a:lvl1pPr>
          </a:lstStyle>
          <a:p>
            <a:r>
              <a:rPr lang="en-US" smtClean="0"/>
              <a:t>Click to edit Master title style</a:t>
            </a:r>
            <a:endParaRPr lang="en-US" dirty="0"/>
          </a:p>
        </p:txBody>
      </p:sp>
      <p:sp>
        <p:nvSpPr>
          <p:cNvPr id="3" name="Content Placeholder 2"/>
          <p:cNvSpPr>
            <a:spLocks noGrp="1"/>
          </p:cNvSpPr>
          <p:nvPr>
            <p:ph idx="1"/>
          </p:nvPr>
        </p:nvSpPr>
        <p:spPr>
          <a:xfrm>
            <a:off x="3600450" y="731520"/>
            <a:ext cx="4869180" cy="5257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342900" y="2926080"/>
            <a:ext cx="2400300" cy="3379124"/>
          </a:xfrm>
        </p:spPr>
        <p:txBody>
          <a:bodyPr lIns="91440" rIns="91440">
            <a:normAutofit/>
          </a:bodyPr>
          <a:lstStyle>
            <a:lvl1pPr marL="0" indent="0">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a:xfrm>
            <a:off x="349134" y="6459786"/>
            <a:ext cx="1963883" cy="365125"/>
          </a:xfrm>
        </p:spPr>
        <p:txBody>
          <a:bodyPr/>
          <a:lstStyle>
            <a:lvl1pPr algn="l">
              <a:defRPr/>
            </a:lvl1pPr>
          </a:lstStyle>
          <a:p>
            <a:fld id="{C08B194B-D338-4AB5-9FB8-FD012B959876}" type="datetimeFigureOut">
              <a:rPr lang="en-IN" smtClean="0"/>
              <a:t>24/08/23</a:t>
            </a:fld>
            <a:endParaRPr lang="en-IN"/>
          </a:p>
        </p:txBody>
      </p:sp>
      <p:sp>
        <p:nvSpPr>
          <p:cNvPr id="6" name="Footer Placeholder 5"/>
          <p:cNvSpPr>
            <a:spLocks noGrp="1"/>
          </p:cNvSpPr>
          <p:nvPr>
            <p:ph type="ftr" sz="quarter" idx="11"/>
          </p:nvPr>
        </p:nvSpPr>
        <p:spPr>
          <a:xfrm>
            <a:off x="3600450" y="6459786"/>
            <a:ext cx="3486150" cy="365125"/>
          </a:xfrm>
        </p:spPr>
        <p:txBody>
          <a:bodyPr/>
          <a:lstStyle>
            <a:lvl1pPr algn="l">
              <a:defRPr>
                <a:solidFill>
                  <a:schemeClr val="tx2"/>
                </a:solidFill>
              </a:defRPr>
            </a:lvl1pPr>
          </a:lstStyle>
          <a:p>
            <a:endParaRPr lang="en-IN"/>
          </a:p>
        </p:txBody>
      </p:sp>
      <p:sp>
        <p:nvSpPr>
          <p:cNvPr id="7" name="Slide Number Placeholder 6"/>
          <p:cNvSpPr>
            <a:spLocks noGrp="1"/>
          </p:cNvSpPr>
          <p:nvPr>
            <p:ph type="sldNum" sz="quarter" idx="12"/>
          </p:nvPr>
        </p:nvSpPr>
        <p:spPr/>
        <p:txBody>
          <a:bodyPr/>
          <a:lstStyle>
            <a:lvl1pPr>
              <a:defRPr>
                <a:solidFill>
                  <a:schemeClr val="tx2"/>
                </a:solidFill>
              </a:defRPr>
            </a:lvl1pPr>
          </a:lstStyle>
          <a:p>
            <a:fld id="{B05C23B5-476B-479E-863A-2B64FDD83A3B}" type="slidenum">
              <a:rPr lang="en-IN" smtClean="0"/>
              <a:t>‹#›</a:t>
            </a:fld>
            <a:endParaRPr lang="en-IN"/>
          </a:p>
        </p:txBody>
      </p:sp>
    </p:spTree>
    <p:extLst>
      <p:ext uri="{BB962C8B-B14F-4D97-AF65-F5344CB8AC3E}">
        <p14:creationId xmlns:p14="http://schemas.microsoft.com/office/powerpoint/2010/main" val="67868516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8" name="Rectangle 7"/>
          <p:cNvSpPr/>
          <p:nvPr/>
        </p:nvSpPr>
        <p:spPr>
          <a:xfrm>
            <a:off x="0" y="4953000"/>
            <a:ext cx="9141619" cy="1905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2" y="4915076"/>
            <a:ext cx="9141619"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822960" y="5074920"/>
            <a:ext cx="7585234" cy="822960"/>
          </a:xfrm>
        </p:spPr>
        <p:txBody>
          <a:bodyPr tIns="0" bIns="0" anchor="b">
            <a:noAutofit/>
          </a:bodyPr>
          <a:lstStyle>
            <a:lvl1pPr>
              <a:defRPr sz="3600" b="0">
                <a:solidFill>
                  <a:srgbClr val="FFFFFF"/>
                </a:solidFill>
              </a:defRPr>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12" y="0"/>
            <a:ext cx="9143989" cy="4915076"/>
          </a:xfrm>
          <a:solidFill>
            <a:schemeClr val="bg2">
              <a:lumMod val="90000"/>
            </a:schemeClr>
          </a:solidFill>
        </p:spPr>
        <p:txBody>
          <a:bodyPr lIns="457200" tIns="457200"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822960" y="5907024"/>
            <a:ext cx="7589520" cy="594360"/>
          </a:xfrm>
        </p:spPr>
        <p:txBody>
          <a:bodyPr lIns="91440" tIns="0" rIns="91440" bIns="0">
            <a:normAutofit/>
          </a:bodyPr>
          <a:lstStyle>
            <a:lvl1pPr marL="0" indent="0">
              <a:spcBef>
                <a:spcPts val="0"/>
              </a:spcBef>
              <a:spcAft>
                <a:spcPts val="600"/>
              </a:spcAft>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08B194B-D338-4AB5-9FB8-FD012B959876}" type="datetimeFigureOut">
              <a:rPr lang="en-IN" smtClean="0"/>
              <a:t>24/08/23</a:t>
            </a:fld>
            <a:endParaRPr lang="en-IN"/>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B05C23B5-476B-479E-863A-2B64FDD83A3B}" type="slidenum">
              <a:rPr lang="en-IN" smtClean="0"/>
              <a:t>‹#›</a:t>
            </a:fld>
            <a:endParaRPr lang="en-IN"/>
          </a:p>
        </p:txBody>
      </p:sp>
    </p:spTree>
    <p:extLst>
      <p:ext uri="{BB962C8B-B14F-4D97-AF65-F5344CB8AC3E}">
        <p14:creationId xmlns:p14="http://schemas.microsoft.com/office/powerpoint/2010/main" val="2613518232"/>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0" y="6400800"/>
            <a:ext cx="9144001"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0" y="6334315"/>
            <a:ext cx="9144001" cy="6599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822960" y="286604"/>
            <a:ext cx="7543800" cy="1450757"/>
          </a:xfrm>
          <a:prstGeom prst="rect">
            <a:avLst/>
          </a:prstGeom>
        </p:spPr>
        <p:txBody>
          <a:bodyPr vert="horz" lIns="91440" tIns="45720" rIns="91440" bIns="45720" rtlCol="0" anchor="b">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822959" y="1845734"/>
            <a:ext cx="7543801" cy="4023360"/>
          </a:xfrm>
          <a:prstGeom prst="rect">
            <a:avLst/>
          </a:prstGeom>
        </p:spPr>
        <p:txBody>
          <a:bodyPr vert="horz" lIns="0" tIns="45720" rIns="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822961" y="6459786"/>
            <a:ext cx="1854203" cy="365125"/>
          </a:xfrm>
          <a:prstGeom prst="rect">
            <a:avLst/>
          </a:prstGeom>
        </p:spPr>
        <p:txBody>
          <a:bodyPr vert="horz" lIns="91440" tIns="45720" rIns="91440" bIns="45720" rtlCol="0" anchor="ctr"/>
          <a:lstStyle>
            <a:lvl1pPr algn="l">
              <a:defRPr sz="900">
                <a:solidFill>
                  <a:srgbClr val="FFFFFF"/>
                </a:solidFill>
              </a:defRPr>
            </a:lvl1pPr>
          </a:lstStyle>
          <a:p>
            <a:fld id="{C08B194B-D338-4AB5-9FB8-FD012B959876}" type="datetimeFigureOut">
              <a:rPr lang="en-IN" smtClean="0"/>
              <a:t>24/08/23</a:t>
            </a:fld>
            <a:endParaRPr lang="en-IN"/>
          </a:p>
        </p:txBody>
      </p:sp>
      <p:sp>
        <p:nvSpPr>
          <p:cNvPr id="5" name="Footer Placeholder 4"/>
          <p:cNvSpPr>
            <a:spLocks noGrp="1"/>
          </p:cNvSpPr>
          <p:nvPr>
            <p:ph type="ftr" sz="quarter" idx="3"/>
          </p:nvPr>
        </p:nvSpPr>
        <p:spPr>
          <a:xfrm>
            <a:off x="2764639" y="6459786"/>
            <a:ext cx="3617103" cy="365125"/>
          </a:xfrm>
          <a:prstGeom prst="rect">
            <a:avLst/>
          </a:prstGeom>
        </p:spPr>
        <p:txBody>
          <a:bodyPr vert="horz" lIns="91440" tIns="45720" rIns="91440" bIns="45720" rtlCol="0" anchor="ctr"/>
          <a:lstStyle>
            <a:lvl1pPr algn="ctr">
              <a:defRPr sz="900" cap="all" baseline="0">
                <a:solidFill>
                  <a:srgbClr val="FFFFFF"/>
                </a:solidFill>
              </a:defRPr>
            </a:lvl1pPr>
          </a:lstStyle>
          <a:p>
            <a:endParaRPr lang="en-IN"/>
          </a:p>
        </p:txBody>
      </p:sp>
      <p:sp>
        <p:nvSpPr>
          <p:cNvPr id="6" name="Slide Number Placeholder 5"/>
          <p:cNvSpPr>
            <a:spLocks noGrp="1"/>
          </p:cNvSpPr>
          <p:nvPr>
            <p:ph type="sldNum" sz="quarter" idx="4"/>
          </p:nvPr>
        </p:nvSpPr>
        <p:spPr>
          <a:xfrm>
            <a:off x="7425344" y="6459786"/>
            <a:ext cx="984019" cy="365125"/>
          </a:xfrm>
          <a:prstGeom prst="rect">
            <a:avLst/>
          </a:prstGeom>
        </p:spPr>
        <p:txBody>
          <a:bodyPr vert="horz" lIns="91440" tIns="45720" rIns="91440" bIns="45720" rtlCol="0" anchor="ctr"/>
          <a:lstStyle>
            <a:lvl1pPr algn="r">
              <a:defRPr sz="1050">
                <a:solidFill>
                  <a:srgbClr val="FFFFFF"/>
                </a:solidFill>
              </a:defRPr>
            </a:lvl1pPr>
          </a:lstStyle>
          <a:p>
            <a:fld id="{B05C23B5-476B-479E-863A-2B64FDD83A3B}" type="slidenum">
              <a:rPr lang="en-IN" smtClean="0"/>
              <a:t>‹#›</a:t>
            </a:fld>
            <a:endParaRPr lang="en-IN"/>
          </a:p>
        </p:txBody>
      </p:sp>
      <p:cxnSp>
        <p:nvCxnSpPr>
          <p:cNvPr id="10" name="Straight Connector 9"/>
          <p:cNvCxnSpPr/>
          <p:nvPr/>
        </p:nvCxnSpPr>
        <p:spPr>
          <a:xfrm>
            <a:off x="895149" y="1737845"/>
            <a:ext cx="74752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0331906"/>
      </p:ext>
    </p:extLst>
  </p:cSld>
  <p:clrMap bg1="lt1" tx1="dk1" bg2="lt2" tx2="dk2" accent1="accent1" accent2="accent2" accent3="accent3" accent4="accent4" accent5="accent5" accent6="accent6" hlink="hlink" folHlink="folHlink"/>
  <p:sldLayoutIdLst>
    <p:sldLayoutId id="2147483877" r:id="rId1"/>
    <p:sldLayoutId id="2147483878" r:id="rId2"/>
    <p:sldLayoutId id="2147483879" r:id="rId3"/>
    <p:sldLayoutId id="2147483880" r:id="rId4"/>
    <p:sldLayoutId id="2147483881" r:id="rId5"/>
    <p:sldLayoutId id="2147483882" r:id="rId6"/>
    <p:sldLayoutId id="2147483883" r:id="rId7"/>
    <p:sldLayoutId id="2147483884" r:id="rId8"/>
    <p:sldLayoutId id="2147483885" r:id="rId9"/>
    <p:sldLayoutId id="2147483886" r:id="rId10"/>
    <p:sldLayoutId id="2147483887" r:id="rId11"/>
  </p:sldLayoutIdLst>
  <p:txStyles>
    <p:title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p:titleStyle>
    <p:body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a:extLst>
              <a:ext uri="{FF2B5EF4-FFF2-40B4-BE49-F238E27FC236}">
                <a16:creationId xmlns="" xmlns:a16="http://schemas.microsoft.com/office/drawing/2014/main" id="{E5780DF5-C82D-412B-8B68-0899C1450E28}"/>
              </a:ext>
            </a:extLst>
          </p:cNvPr>
          <p:cNvSpPr txBox="1">
            <a:spLocks noChangeArrowheads="1"/>
          </p:cNvSpPr>
          <p:nvPr/>
        </p:nvSpPr>
        <p:spPr bwMode="auto">
          <a:xfrm>
            <a:off x="911716" y="2288146"/>
            <a:ext cx="7696200" cy="152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Wingdings" panose="05000000000000000000" pitchFamily="2" charset="2"/>
              <a:buChar char="•"/>
              <a:defRPr sz="2000">
                <a:solidFill>
                  <a:srgbClr val="00B0F0"/>
                </a:solidFill>
                <a:latin typeface="Khaitan" pitchFamily="50" charset="0"/>
              </a:defRPr>
            </a:lvl1pPr>
            <a:lvl2pPr marL="742950" indent="-285750">
              <a:spcBef>
                <a:spcPct val="20000"/>
              </a:spcBef>
              <a:buFont typeface="Wingdings" panose="05000000000000000000" pitchFamily="2" charset="2"/>
              <a:buChar char="§"/>
              <a:defRPr sz="1400">
                <a:solidFill>
                  <a:srgbClr val="7F7F7F"/>
                </a:solidFill>
                <a:latin typeface="Khaitan" pitchFamily="50" charset="0"/>
              </a:defRPr>
            </a:lvl2pPr>
            <a:lvl3pPr marL="1143000" indent="-228600">
              <a:spcBef>
                <a:spcPct val="20000"/>
              </a:spcBef>
              <a:buFont typeface="Wingdings" panose="05000000000000000000" pitchFamily="2" charset="2"/>
              <a:buChar char="§"/>
              <a:defRPr sz="1400">
                <a:solidFill>
                  <a:srgbClr val="7F7F7F"/>
                </a:solidFill>
                <a:latin typeface="Khaitan" pitchFamily="50" charset="0"/>
              </a:defRPr>
            </a:lvl3pPr>
            <a:lvl4pPr marL="1600200" indent="-228600">
              <a:spcBef>
                <a:spcPct val="20000"/>
              </a:spcBef>
              <a:buFont typeface="Arial" panose="020B0604020202020204" pitchFamily="34" charset="0"/>
              <a:buChar char="–"/>
              <a:defRPr sz="2000">
                <a:solidFill>
                  <a:schemeClr val="tx1"/>
                </a:solidFill>
                <a:latin typeface="Khaitan" pitchFamily="50" charset="0"/>
              </a:defRPr>
            </a:lvl4pPr>
            <a:lvl5pPr marL="2057400" indent="-228600">
              <a:spcBef>
                <a:spcPct val="20000"/>
              </a:spcBef>
              <a:buFont typeface="Arial" panose="020B0604020202020204" pitchFamily="34" charset="0"/>
              <a:buChar char="»"/>
              <a:defRPr sz="2000">
                <a:solidFill>
                  <a:schemeClr val="tx1"/>
                </a:solidFill>
                <a:latin typeface="Khaitan" pitchFamily="50"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Khaitan" pitchFamily="50"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Khaitan" pitchFamily="50"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Khaitan" pitchFamily="50"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Khaitan" pitchFamily="50" charset="0"/>
              </a:defRPr>
            </a:lvl9pPr>
          </a:lstStyle>
          <a:p>
            <a:pPr algn="ctr">
              <a:spcBef>
                <a:spcPct val="0"/>
              </a:spcBef>
              <a:buNone/>
            </a:pPr>
            <a:r>
              <a:rPr lang="en-IN" sz="3200" b="1" dirty="0">
                <a:solidFill>
                  <a:schemeClr val="tx1"/>
                </a:solidFill>
                <a:latin typeface="Goudy ExtraBold" panose="02040702050305020303" pitchFamily="18" charset="0"/>
              </a:rPr>
              <a:t>Important legal issues arising before CGRFs and Electricity Ombudsman</a:t>
            </a:r>
            <a:endParaRPr lang="en-US" altLang="en-US" sz="3000" b="1" dirty="0">
              <a:solidFill>
                <a:schemeClr val="tx1"/>
              </a:solidFill>
              <a:latin typeface="Goudy ExtraBold" panose="02040702050305020303" pitchFamily="18" charset="0"/>
              <a:ea typeface="ＭＳ Ｐゴシック" panose="020B0600070205080204" pitchFamily="34" charset="-128"/>
              <a:cs typeface="Times New Roman" panose="02020603050405020304" pitchFamily="18" charset="0"/>
            </a:endParaRPr>
          </a:p>
        </p:txBody>
      </p:sp>
      <p:sp>
        <p:nvSpPr>
          <p:cNvPr id="12291" name="Rectangle 2">
            <a:extLst>
              <a:ext uri="{FF2B5EF4-FFF2-40B4-BE49-F238E27FC236}">
                <a16:creationId xmlns="" xmlns:a16="http://schemas.microsoft.com/office/drawing/2014/main" id="{C651B489-0EF4-475C-9425-139A370A9CEC}"/>
              </a:ext>
            </a:extLst>
          </p:cNvPr>
          <p:cNvSpPr txBox="1">
            <a:spLocks noChangeArrowheads="1"/>
          </p:cNvSpPr>
          <p:nvPr/>
        </p:nvSpPr>
        <p:spPr bwMode="auto">
          <a:xfrm>
            <a:off x="1104900" y="4774096"/>
            <a:ext cx="6934200"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Wingdings" panose="05000000000000000000" pitchFamily="2" charset="2"/>
              <a:buChar char="•"/>
              <a:defRPr sz="2000">
                <a:solidFill>
                  <a:srgbClr val="00B0F0"/>
                </a:solidFill>
                <a:latin typeface="Khaitan" pitchFamily="50" charset="0"/>
              </a:defRPr>
            </a:lvl1pPr>
            <a:lvl2pPr marL="742950" indent="-285750">
              <a:spcBef>
                <a:spcPct val="20000"/>
              </a:spcBef>
              <a:buFont typeface="Wingdings" panose="05000000000000000000" pitchFamily="2" charset="2"/>
              <a:buChar char="§"/>
              <a:defRPr sz="1400">
                <a:solidFill>
                  <a:srgbClr val="7F7F7F"/>
                </a:solidFill>
                <a:latin typeface="Khaitan" pitchFamily="50" charset="0"/>
              </a:defRPr>
            </a:lvl2pPr>
            <a:lvl3pPr marL="1143000" indent="-228600">
              <a:spcBef>
                <a:spcPct val="20000"/>
              </a:spcBef>
              <a:buFont typeface="Wingdings" panose="05000000000000000000" pitchFamily="2" charset="2"/>
              <a:buChar char="§"/>
              <a:defRPr sz="1400">
                <a:solidFill>
                  <a:srgbClr val="7F7F7F"/>
                </a:solidFill>
                <a:latin typeface="Khaitan" pitchFamily="50" charset="0"/>
              </a:defRPr>
            </a:lvl3pPr>
            <a:lvl4pPr marL="1600200" indent="-228600">
              <a:spcBef>
                <a:spcPct val="20000"/>
              </a:spcBef>
              <a:buFont typeface="Arial" panose="020B0604020202020204" pitchFamily="34" charset="0"/>
              <a:buChar char="–"/>
              <a:defRPr sz="2000">
                <a:solidFill>
                  <a:schemeClr val="tx1"/>
                </a:solidFill>
                <a:latin typeface="Khaitan" pitchFamily="50" charset="0"/>
              </a:defRPr>
            </a:lvl4pPr>
            <a:lvl5pPr marL="2057400" indent="-228600">
              <a:spcBef>
                <a:spcPct val="20000"/>
              </a:spcBef>
              <a:buFont typeface="Arial" panose="020B0604020202020204" pitchFamily="34" charset="0"/>
              <a:buChar char="»"/>
              <a:defRPr sz="2000">
                <a:solidFill>
                  <a:schemeClr val="tx1"/>
                </a:solidFill>
                <a:latin typeface="Khaitan" pitchFamily="50"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Khaitan" pitchFamily="50"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Khaitan" pitchFamily="50"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Khaitan" pitchFamily="50"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Khaitan" pitchFamily="50" charset="0"/>
              </a:defRPr>
            </a:lvl9pPr>
          </a:lstStyle>
          <a:p>
            <a:pPr algn="ctr" eaLnBrk="1" hangingPunct="1">
              <a:spcBef>
                <a:spcPct val="0"/>
              </a:spcBef>
              <a:buFontTx/>
              <a:buNone/>
            </a:pPr>
            <a:endParaRPr lang="en-US" altLang="en-US" sz="2400" dirty="0">
              <a:solidFill>
                <a:schemeClr val="tx1"/>
              </a:solidFill>
              <a:ea typeface="ＭＳ Ｐゴシック" panose="020B0600070205080204" pitchFamily="34" charset="-128"/>
              <a:cs typeface="Times New Roman" panose="02020603050405020304" pitchFamily="18" charset="0"/>
            </a:endParaRPr>
          </a:p>
        </p:txBody>
      </p:sp>
    </p:spTree>
    <p:extLst>
      <p:ext uri="{BB962C8B-B14F-4D97-AF65-F5344CB8AC3E}">
        <p14:creationId xmlns:p14="http://schemas.microsoft.com/office/powerpoint/2010/main" val="44248951"/>
      </p:ext>
    </p:extLst>
  </p:cSld>
  <p:clrMapOvr>
    <a:masterClrMapping/>
  </p:clrMapOvr>
  <p:transition xmlns:p14="http://schemas.microsoft.com/office/powerpoint/2010/main" spd="slow"/>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39482" y="429955"/>
            <a:ext cx="7989079" cy="1450757"/>
          </a:xfrm>
        </p:spPr>
        <p:txBody>
          <a:bodyPr>
            <a:normAutofit/>
          </a:bodyPr>
          <a:lstStyle/>
          <a:p>
            <a:r>
              <a:rPr lang="en-IN" sz="2400" b="1" i="1" dirty="0">
                <a:solidFill>
                  <a:srgbClr val="000000"/>
                </a:solidFill>
                <a:latin typeface="Times New Roman"/>
                <a:cs typeface="Times New Roman"/>
              </a:rPr>
              <a:t>Prabhu Poly Pipes Limited Vs. West Bengal State Electricity Distribution Company Limited and Ors</a:t>
            </a:r>
            <a:r>
              <a:rPr lang="en-IN" sz="2400" b="1" i="1" dirty="0" smtClean="0">
                <a:solidFill>
                  <a:srgbClr val="000000"/>
                </a:solidFill>
                <a:latin typeface="Times New Roman"/>
                <a:cs typeface="Times New Roman"/>
              </a:rPr>
              <a:t>. MANU/WB/1691/2022 </a:t>
            </a:r>
            <a:r>
              <a:rPr lang="en-IN" sz="2400" dirty="0" smtClean="0">
                <a:solidFill>
                  <a:srgbClr val="000000"/>
                </a:solidFill>
                <a:latin typeface="Times New Roman"/>
                <a:cs typeface="Times New Roman"/>
              </a:rPr>
              <a:t>– High Court of Calcutta</a:t>
            </a:r>
            <a:r>
              <a:rPr lang="en-IN" sz="2000" dirty="0">
                <a:solidFill>
                  <a:srgbClr val="000000"/>
                </a:solidFill>
                <a:latin typeface="Times New Roman"/>
                <a:cs typeface="Times New Roman"/>
              </a:rPr>
              <a:t/>
            </a:r>
            <a:br>
              <a:rPr lang="en-IN" sz="2000" dirty="0">
                <a:solidFill>
                  <a:srgbClr val="000000"/>
                </a:solidFill>
                <a:latin typeface="Times New Roman"/>
                <a:cs typeface="Times New Roman"/>
              </a:rPr>
            </a:br>
            <a:endParaRPr lang="en-US" sz="2000" dirty="0">
              <a:solidFill>
                <a:srgbClr val="000000"/>
              </a:solidFill>
              <a:latin typeface="Times New Roman"/>
              <a:cs typeface="Times New Roman"/>
            </a:endParaRPr>
          </a:p>
        </p:txBody>
      </p:sp>
      <p:sp>
        <p:nvSpPr>
          <p:cNvPr id="3" name="Content Placeholder 2"/>
          <p:cNvSpPr>
            <a:spLocks noGrp="1"/>
          </p:cNvSpPr>
          <p:nvPr>
            <p:ph idx="1"/>
          </p:nvPr>
        </p:nvSpPr>
        <p:spPr>
          <a:xfrm>
            <a:off x="406400" y="1744134"/>
            <a:ext cx="8318499" cy="4023360"/>
          </a:xfrm>
        </p:spPr>
        <p:txBody>
          <a:bodyPr>
            <a:normAutofit fontScale="85000" lnSpcReduction="10000"/>
          </a:bodyPr>
          <a:lstStyle/>
          <a:p>
            <a:pPr algn="just"/>
            <a:r>
              <a:rPr lang="en-US" sz="1900" b="1" dirty="0" smtClean="0">
                <a:solidFill>
                  <a:srgbClr val="000000"/>
                </a:solidFill>
                <a:latin typeface="Times New Roman"/>
                <a:cs typeface="Times New Roman"/>
              </a:rPr>
              <a:t>Facts:</a:t>
            </a:r>
          </a:p>
          <a:p>
            <a:pPr algn="just"/>
            <a:r>
              <a:rPr lang="en-IN" sz="1900" dirty="0" smtClean="0">
                <a:solidFill>
                  <a:srgbClr val="000000"/>
                </a:solidFill>
                <a:latin typeface="Times New Roman"/>
                <a:cs typeface="Times New Roman"/>
              </a:rPr>
              <a:t>The </a:t>
            </a:r>
            <a:r>
              <a:rPr lang="en-IN" sz="1900" dirty="0">
                <a:solidFill>
                  <a:srgbClr val="000000"/>
                </a:solidFill>
                <a:latin typeface="Times New Roman"/>
                <a:cs typeface="Times New Roman"/>
              </a:rPr>
              <a:t>petitioner is a consumer of electricity under the respondent no. 1, the West Bengal State Electricity Distribution Company Limited (WBSEDCL)</a:t>
            </a:r>
            <a:r>
              <a:rPr lang="en-IN" sz="1900" dirty="0" smtClean="0">
                <a:solidFill>
                  <a:srgbClr val="000000"/>
                </a:solidFill>
                <a:latin typeface="Times New Roman"/>
                <a:cs typeface="Times New Roman"/>
              </a:rPr>
              <a:t>. Initially</a:t>
            </a:r>
            <a:r>
              <a:rPr lang="en-IN" sz="1900" dirty="0">
                <a:solidFill>
                  <a:srgbClr val="000000"/>
                </a:solidFill>
                <a:latin typeface="Times New Roman"/>
                <a:cs typeface="Times New Roman"/>
              </a:rPr>
              <a:t>, the petitioner was enjoying a low tension bulk service connection, which was converted subsequently to high tension service connection due to enhancement of load from August 7, 2014. A bill was raised by the WBSEDCL on November 5, 2019 for the first time for the period September, 2014 to April, 2019 on the ground of arrear, since a wrong multiplying factor was allegedly applied. The bill was raised for the billing cycle October, 2019 with the reading date as November 1, 2019. The total amount of dues as per the bill was Rs. 1,90,05,225/-, out of which the due for the current period was Rs. 7,09,649.44p and the alleged arrears for the period from September, 2014 to April, 2019 comprised of the balance. The petitioner has made payment with regard to the current consumption but has challenged the alleged arrears of Rs. 1,83,07,977/-. </a:t>
            </a:r>
            <a:endParaRPr lang="en-IN" sz="1900" dirty="0" smtClean="0">
              <a:solidFill>
                <a:srgbClr val="000000"/>
              </a:solidFill>
              <a:latin typeface="Times New Roman"/>
              <a:cs typeface="Times New Roman"/>
            </a:endParaRPr>
          </a:p>
          <a:p>
            <a:r>
              <a:rPr lang="en-IN" sz="1900" b="1" dirty="0" smtClean="0">
                <a:solidFill>
                  <a:srgbClr val="000000"/>
                </a:solidFill>
                <a:latin typeface="Times New Roman"/>
                <a:cs typeface="Times New Roman"/>
              </a:rPr>
              <a:t>Issue: </a:t>
            </a:r>
          </a:p>
          <a:p>
            <a:r>
              <a:rPr lang="en-IN" sz="1900" dirty="0" smtClean="0">
                <a:solidFill>
                  <a:srgbClr val="000000"/>
                </a:solidFill>
                <a:latin typeface="Times New Roman"/>
                <a:cs typeface="Times New Roman"/>
              </a:rPr>
              <a:t>Whether </a:t>
            </a:r>
            <a:r>
              <a:rPr lang="en-IN" sz="1900" dirty="0">
                <a:solidFill>
                  <a:srgbClr val="000000"/>
                </a:solidFill>
                <a:latin typeface="Times New Roman"/>
                <a:cs typeface="Times New Roman"/>
              </a:rPr>
              <a:t>claim of the WBSEDCL for the period September, 2014 to April 2019 is palpably barred by Section 56(2) of the Electricity Act, 2003?</a:t>
            </a:r>
          </a:p>
          <a:p>
            <a:r>
              <a:rPr lang="en-IN" sz="1900" dirty="0">
                <a:solidFill>
                  <a:srgbClr val="000000"/>
                </a:solidFill>
                <a:latin typeface="Times New Roman"/>
                <a:cs typeface="Times New Roman"/>
              </a:rPr>
              <a:t> </a:t>
            </a:r>
          </a:p>
          <a:p>
            <a:pPr algn="just"/>
            <a:endParaRPr lang="en-US" sz="1800" dirty="0">
              <a:latin typeface="Times New Roman"/>
              <a:cs typeface="Times New Roman"/>
            </a:endParaRPr>
          </a:p>
        </p:txBody>
      </p:sp>
    </p:spTree>
    <p:extLst>
      <p:ext uri="{BB962C8B-B14F-4D97-AF65-F5344CB8AC3E}">
        <p14:creationId xmlns:p14="http://schemas.microsoft.com/office/powerpoint/2010/main" val="1036814241"/>
      </p:ext>
    </p:extLst>
  </p:cSld>
  <p:clrMapOvr>
    <a:masterClrMapping/>
  </p:clrMapOvr>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82600" y="194734"/>
            <a:ext cx="8343899" cy="6256866"/>
          </a:xfrm>
        </p:spPr>
        <p:txBody>
          <a:bodyPr>
            <a:normAutofit fontScale="85000" lnSpcReduction="20000"/>
          </a:bodyPr>
          <a:lstStyle/>
          <a:p>
            <a:r>
              <a:rPr lang="en-US" b="1" dirty="0" smtClean="0">
                <a:solidFill>
                  <a:srgbClr val="000000"/>
                </a:solidFill>
                <a:latin typeface="Times New Roman"/>
                <a:cs typeface="Times New Roman"/>
              </a:rPr>
              <a:t>Analysis: </a:t>
            </a:r>
          </a:p>
          <a:p>
            <a:pPr algn="just"/>
            <a:r>
              <a:rPr lang="en-IN" dirty="0" smtClean="0">
                <a:solidFill>
                  <a:srgbClr val="000000"/>
                </a:solidFill>
                <a:latin typeface="Times New Roman"/>
                <a:cs typeface="Times New Roman"/>
              </a:rPr>
              <a:t>The </a:t>
            </a:r>
            <a:r>
              <a:rPr lang="en-IN" dirty="0">
                <a:solidFill>
                  <a:srgbClr val="000000"/>
                </a:solidFill>
                <a:latin typeface="Times New Roman"/>
                <a:cs typeface="Times New Roman"/>
              </a:rPr>
              <a:t>crux which can be distilled by relying on Rahamatullah Khan (supra) and in  M/s. Prem Cottex (supra) is that the Supreme Court, in no uncertain terms, interpreted the “first due”</a:t>
            </a:r>
            <a:r>
              <a:rPr lang="en-US" dirty="0">
                <a:solidFill>
                  <a:srgbClr val="000000"/>
                </a:solidFill>
                <a:latin typeface="Times New Roman"/>
                <a:cs typeface="Times New Roman"/>
              </a:rPr>
              <a:t> date to be the date when bill was raised for the first time. </a:t>
            </a:r>
            <a:r>
              <a:rPr lang="en-IN" dirty="0">
                <a:solidFill>
                  <a:srgbClr val="000000"/>
                </a:solidFill>
                <a:latin typeface="Times New Roman"/>
                <a:cs typeface="Times New Roman"/>
              </a:rPr>
              <a:t> In the present case, the bill for the additional amount was raised for the first time on November 5, 2019 and, as such, following the principle laid down in the Supreme Court Judgments, the limitation started running only from November 5, 2019. As such, it cannot be said that the limitation, either for recovery of such amount under sub-section (1) of Section 56 or for the purpose of disconnection of electricity for non-payment as envisaged in sub-section (2) thereof, commenced.</a:t>
            </a:r>
          </a:p>
          <a:p>
            <a:pPr algn="just"/>
            <a:r>
              <a:rPr lang="en-IN" dirty="0">
                <a:solidFill>
                  <a:srgbClr val="000000"/>
                </a:solidFill>
                <a:latin typeface="Times New Roman"/>
                <a:cs typeface="Times New Roman"/>
              </a:rPr>
              <a:t> Moreover, taking into account the provision of Section 17(1)(c) of the Limitation Act, 1963, as reiterated by the Supreme Court in both the judgments, in a case where there has been a mistake or a bona fide error, the licensee-company was not precluded from raising an additional or supplementary demand even after the expiry of the limitation period</a:t>
            </a:r>
            <a:r>
              <a:rPr lang="en-IN" dirty="0" smtClean="0">
                <a:solidFill>
                  <a:srgbClr val="000000"/>
                </a:solidFill>
                <a:latin typeface="Times New Roman"/>
                <a:cs typeface="Times New Roman"/>
              </a:rPr>
              <a:t>.</a:t>
            </a:r>
          </a:p>
          <a:p>
            <a:pPr algn="just"/>
            <a:r>
              <a:rPr lang="en-IN" dirty="0">
                <a:solidFill>
                  <a:srgbClr val="000000"/>
                </a:solidFill>
                <a:latin typeface="Times New Roman"/>
                <a:cs typeface="Times New Roman"/>
              </a:rPr>
              <a:t>However, the question of applying such principle to the present case is unnecessary, in view of the first due date having been held by the Supreme Court to be the date of raising of the bill (here, the additional/supplementary bill) for the first time. In the present case, the additional bill was raised for the first time on November 5, 2019 for the entire period from September 2014 to April, 2019, which was the unclaimed part of bill from such previous billing cycle, owing to a bona fide error on the part of the WBSEDCL in applying the correct parameters and multiplying factor. Hence, it cannot be in doubt that the WBSEDCL was entitled to claim the amount payable on the said bill at that juncture, since it had been claimed within two years from the discovery of the mistake in May, 2019. Although the liability of the petitioner to pay, under normal circumstances, would have arisen from the date when the amounts became due, the liability and obligation to pay have merged in the present case by converging on the starting point of November 5, 2019, when the additional amount became "first due". In view of the amount having been claimed by way of the additional bill within limitation and thereafter having been shown by the WBSEDCL in subsequent bills, there cannot be any doubt that the WBSEDCL was well within its power and not barred by limitation in any manner to claim the amount at that juncture.</a:t>
            </a:r>
          </a:p>
          <a:p>
            <a:endParaRPr lang="en-IN" dirty="0"/>
          </a:p>
          <a:p>
            <a:pPr marL="0" indent="0">
              <a:buNone/>
            </a:pPr>
            <a:endParaRPr lang="en-US" dirty="0"/>
          </a:p>
        </p:txBody>
      </p:sp>
    </p:spTree>
    <p:extLst>
      <p:ext uri="{BB962C8B-B14F-4D97-AF65-F5344CB8AC3E}">
        <p14:creationId xmlns:p14="http://schemas.microsoft.com/office/powerpoint/2010/main" val="2529305090"/>
      </p:ext>
    </p:extLst>
  </p:cSld>
  <p:clrMapOvr>
    <a:masterClrMapping/>
  </p:clrMapOvr>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95959" y="474134"/>
            <a:ext cx="7543801" cy="4023360"/>
          </a:xfrm>
        </p:spPr>
        <p:txBody>
          <a:bodyPr/>
          <a:lstStyle/>
          <a:p>
            <a:pPr algn="just"/>
            <a:r>
              <a:rPr lang="en-IN" sz="1800" dirty="0">
                <a:solidFill>
                  <a:srgbClr val="000000"/>
                </a:solidFill>
                <a:latin typeface="Times New Roman"/>
                <a:cs typeface="Times New Roman"/>
              </a:rPr>
              <a:t>Subsequently, the WBSEDCL, on the non-payment of the petitioner of the said amount, sought to take resort to Section 56(1) of the 2003 Act for disconnecting the said electricity supply of the petitioner. I find no illegality in such exercise on the part of the WBSEDCL, since the bar of limitation stipulated in Section 56 (2) is not applicable in the circumstances of the instant case. Thus, in the facts of the present case, as discussed above, the WBSEDCL is entitled both to recover the amount of additional claim and to disconnect the supply of electricity of the petitioner in the event such amount is refused to be paid by the petitioner within the contemplation of Section 56 of the 2003 Act.</a:t>
            </a:r>
          </a:p>
          <a:p>
            <a:endParaRPr lang="en-US" dirty="0"/>
          </a:p>
        </p:txBody>
      </p:sp>
    </p:spTree>
    <p:extLst>
      <p:ext uri="{BB962C8B-B14F-4D97-AF65-F5344CB8AC3E}">
        <p14:creationId xmlns:p14="http://schemas.microsoft.com/office/powerpoint/2010/main" val="2679710736"/>
      </p:ext>
    </p:extLst>
  </p:cSld>
  <p:clrMapOvr>
    <a:masterClrMapping/>
  </p:clrMapOvr>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a:extLst>
              <a:ext uri="{FF2B5EF4-FFF2-40B4-BE49-F238E27FC236}">
                <a16:creationId xmlns="" xmlns:a16="http://schemas.microsoft.com/office/drawing/2014/main" id="{79109FAB-2DE8-4E00-8344-FBF68AF8B6FB}"/>
              </a:ext>
            </a:extLst>
          </p:cNvPr>
          <p:cNvSpPr>
            <a:spLocks noGrp="1"/>
          </p:cNvSpPr>
          <p:nvPr>
            <p:ph type="ctrTitle"/>
          </p:nvPr>
        </p:nvSpPr>
        <p:spPr>
          <a:xfrm>
            <a:off x="169881" y="0"/>
            <a:ext cx="8288041" cy="1374649"/>
          </a:xfrm>
        </p:spPr>
        <p:txBody>
          <a:bodyPr>
            <a:normAutofit/>
          </a:bodyPr>
          <a:lstStyle/>
          <a:p>
            <a:pPr lvl="0" algn="just"/>
            <a:r>
              <a:rPr lang="en-IN" sz="2400" b="1" i="1" dirty="0">
                <a:solidFill>
                  <a:srgbClr val="000000"/>
                </a:solidFill>
                <a:latin typeface="Times New Roman"/>
                <a:ea typeface="Cambria" panose="02040503050406030204" pitchFamily="18" charset="0"/>
                <a:cs typeface="Times New Roman"/>
              </a:rPr>
              <a:t>Maharashtra State Electricity Distribution Company Ltd. v. Jawahar Shetkari Soot Girni Ltd., </a:t>
            </a:r>
            <a:r>
              <a:rPr lang="en-IN" sz="2400" b="1" i="1" dirty="0" smtClean="0">
                <a:solidFill>
                  <a:srgbClr val="000000"/>
                </a:solidFill>
                <a:latin typeface="Times New Roman"/>
                <a:ea typeface="Cambria" panose="02040503050406030204" pitchFamily="18" charset="0"/>
                <a:cs typeface="Times New Roman"/>
              </a:rPr>
              <a:t>2018 </a:t>
            </a:r>
            <a:r>
              <a:rPr lang="en-IN" sz="2400" b="1" i="1" dirty="0">
                <a:solidFill>
                  <a:srgbClr val="000000"/>
                </a:solidFill>
                <a:latin typeface="Times New Roman"/>
                <a:ea typeface="Cambria" panose="02040503050406030204" pitchFamily="18" charset="0"/>
                <a:cs typeface="Times New Roman"/>
              </a:rPr>
              <a:t>SCC OnLine Bom 2247 </a:t>
            </a:r>
            <a:r>
              <a:rPr lang="en-IN" sz="2400" b="1" dirty="0">
                <a:solidFill>
                  <a:srgbClr val="000000"/>
                </a:solidFill>
                <a:latin typeface="Times New Roman"/>
                <a:ea typeface="Cambria" panose="02040503050406030204" pitchFamily="18" charset="0"/>
                <a:cs typeface="Times New Roman"/>
              </a:rPr>
              <a:t>- Bombay High Court </a:t>
            </a:r>
            <a:r>
              <a:rPr lang="en-IN" sz="2400" b="1" dirty="0" smtClean="0">
                <a:solidFill>
                  <a:srgbClr val="000000"/>
                </a:solidFill>
                <a:latin typeface="Times New Roman"/>
                <a:ea typeface="Cambria" panose="02040503050406030204" pitchFamily="18" charset="0"/>
                <a:cs typeface="Times New Roman"/>
              </a:rPr>
              <a:t>(Ref - Maharashtra Regulations)</a:t>
            </a:r>
            <a:endParaRPr lang="en-IN" sz="2400" b="1" i="1" dirty="0">
              <a:solidFill>
                <a:srgbClr val="000000"/>
              </a:solidFill>
              <a:latin typeface="Times New Roman"/>
              <a:ea typeface="Cambria" panose="02040503050406030204" pitchFamily="18" charset="0"/>
              <a:cs typeface="Times New Roman"/>
            </a:endParaRPr>
          </a:p>
        </p:txBody>
      </p:sp>
      <p:sp>
        <p:nvSpPr>
          <p:cNvPr id="5" name="TextBox 4">
            <a:extLst>
              <a:ext uri="{FF2B5EF4-FFF2-40B4-BE49-F238E27FC236}">
                <a16:creationId xmlns="" xmlns:a16="http://schemas.microsoft.com/office/drawing/2014/main" id="{3045D176-E469-4C24-8F2C-353832271B0B}"/>
              </a:ext>
            </a:extLst>
          </p:cNvPr>
          <p:cNvSpPr txBox="1"/>
          <p:nvPr/>
        </p:nvSpPr>
        <p:spPr>
          <a:xfrm>
            <a:off x="164942" y="1454740"/>
            <a:ext cx="8570633" cy="4893648"/>
          </a:xfrm>
          <a:prstGeom prst="rect">
            <a:avLst/>
          </a:prstGeom>
          <a:noFill/>
        </p:spPr>
        <p:txBody>
          <a:bodyPr wrap="square">
            <a:spAutoFit/>
          </a:bodyPr>
          <a:lstStyle/>
          <a:p>
            <a:r>
              <a:rPr lang="en-IN" sz="2000" b="1" dirty="0">
                <a:latin typeface="Times New Roman"/>
                <a:ea typeface="Cambria" panose="02040503050406030204" pitchFamily="18" charset="0"/>
                <a:cs typeface="Times New Roman"/>
              </a:rPr>
              <a:t>Facts:</a:t>
            </a:r>
            <a:r>
              <a:rPr lang="en-IN" sz="2000" dirty="0">
                <a:latin typeface="Times New Roman"/>
                <a:ea typeface="Cambria" panose="02040503050406030204" pitchFamily="18" charset="0"/>
                <a:cs typeface="Times New Roman"/>
              </a:rPr>
              <a:t> </a:t>
            </a:r>
            <a:endParaRPr lang="en-IN" sz="2000" dirty="0" smtClean="0">
              <a:latin typeface="Times New Roman"/>
              <a:ea typeface="Cambria" panose="02040503050406030204" pitchFamily="18" charset="0"/>
              <a:cs typeface="Times New Roman"/>
            </a:endParaRPr>
          </a:p>
          <a:p>
            <a:endParaRPr lang="en-IN" sz="1600" dirty="0">
              <a:latin typeface="Times New Roman"/>
              <a:ea typeface="Cambria" panose="02040503050406030204" pitchFamily="18" charset="0"/>
              <a:cs typeface="Times New Roman"/>
            </a:endParaRPr>
          </a:p>
          <a:p>
            <a:pPr algn="just"/>
            <a:r>
              <a:rPr lang="en-IN" sz="1600" dirty="0" smtClean="0">
                <a:latin typeface="Times New Roman"/>
                <a:ea typeface="Cambria" panose="02040503050406030204" pitchFamily="18" charset="0"/>
                <a:cs typeface="Times New Roman"/>
              </a:rPr>
              <a:t>Petitioners </a:t>
            </a:r>
            <a:r>
              <a:rPr lang="en-IN" sz="1600" dirty="0">
                <a:latin typeface="Times New Roman"/>
                <a:ea typeface="Cambria" panose="02040503050406030204" pitchFamily="18" charset="0"/>
                <a:cs typeface="Times New Roman"/>
              </a:rPr>
              <a:t>are aggrieved by the identical orders passed by the Consumer Grievances Redressal Forum established under section 42(5) of the Electricity Act, 2003. In all these impugned orders, the grievances put forth by the respondent consumers have been entertained and the petitioner has been directed to refund the excess fuel adjustment costs (FACs</a:t>
            </a:r>
            <a:r>
              <a:rPr lang="en-IN" sz="1600" dirty="0" smtClean="0">
                <a:latin typeface="Times New Roman"/>
                <a:ea typeface="Cambria" panose="02040503050406030204" pitchFamily="18" charset="0"/>
                <a:cs typeface="Times New Roman"/>
              </a:rPr>
              <a:t>).</a:t>
            </a:r>
          </a:p>
          <a:p>
            <a:pPr algn="just"/>
            <a:endParaRPr lang="en-IN" sz="1600" dirty="0">
              <a:latin typeface="Times New Roman"/>
              <a:ea typeface="Cambria" panose="02040503050406030204" pitchFamily="18" charset="0"/>
              <a:cs typeface="Times New Roman"/>
            </a:endParaRPr>
          </a:p>
          <a:p>
            <a:pPr algn="just"/>
            <a:r>
              <a:rPr lang="en-IN" sz="1600" dirty="0">
                <a:latin typeface="Times New Roman"/>
                <a:ea typeface="Cambria" panose="02040503050406030204" pitchFamily="18" charset="0"/>
                <a:cs typeface="Times New Roman"/>
              </a:rPr>
              <a:t>5. The petitioner Company has raised certain FAC bills for various months in different financial years in these petitions by which the Fuel Adjustment Costs are sought to be recovered from the consumer. By raising those bills, the consumer was informed about the FAC that it has to pay. </a:t>
            </a:r>
            <a:endParaRPr lang="en-IN" sz="1600" dirty="0" smtClean="0">
              <a:latin typeface="Times New Roman"/>
              <a:ea typeface="Cambria" panose="02040503050406030204" pitchFamily="18" charset="0"/>
              <a:cs typeface="Times New Roman"/>
            </a:endParaRPr>
          </a:p>
          <a:p>
            <a:pPr algn="just"/>
            <a:r>
              <a:rPr lang="en-IN" sz="1600" dirty="0" smtClean="0">
                <a:latin typeface="Times New Roman"/>
                <a:ea typeface="Cambria" panose="02040503050406030204" pitchFamily="18" charset="0"/>
                <a:cs typeface="Times New Roman"/>
              </a:rPr>
              <a:t>The </a:t>
            </a:r>
            <a:r>
              <a:rPr lang="en-IN" sz="1600" dirty="0">
                <a:latin typeface="Times New Roman"/>
                <a:ea typeface="Cambria" panose="02040503050406030204" pitchFamily="18" charset="0"/>
                <a:cs typeface="Times New Roman"/>
              </a:rPr>
              <a:t>consumer has paid the said bills and has raised a grievance before the Internal Grievance Redressal Cell by filing a representation on 8-8-2016 and thereafter, in the respective cases. The Internal Grievance Redressal Cell declined to entertain the grievance/representation of the consumer by order dated 27-10-2016 on the ground that the representations were filed after 2 years which was the limitation period for raising a grievance before the Forum. The Consumer, therefore, approached the Consumer Grievances Redressal Forum which has entertained the grievance of the consumer and has delivered the impugned orders directing the petitioner/company to refund the amounts of FAC bills to the consumer.</a:t>
            </a:r>
          </a:p>
          <a:p>
            <a:pPr>
              <a:defRPr/>
            </a:pPr>
            <a:endParaRPr lang="en-IN" sz="1600" b="1" dirty="0">
              <a:latin typeface="Cambria" panose="02040503050406030204" pitchFamily="18" charset="0"/>
              <a:ea typeface="Cambria" panose="02040503050406030204" pitchFamily="18" charset="0"/>
              <a:cs typeface="Arial" charset="0"/>
            </a:endParaRPr>
          </a:p>
        </p:txBody>
      </p:sp>
    </p:spTree>
    <p:extLst>
      <p:ext uri="{BB962C8B-B14F-4D97-AF65-F5344CB8AC3E}">
        <p14:creationId xmlns:p14="http://schemas.microsoft.com/office/powerpoint/2010/main" val="1901653503"/>
      </p:ext>
    </p:extLst>
  </p:cSld>
  <p:clrMapOvr>
    <a:masterClrMapping/>
  </p:clrMapOvr>
  <p:transition xmlns:p14="http://schemas.microsoft.com/office/powerpoint/2010/main" spd="slow"/>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94828" y="286604"/>
            <a:ext cx="8230630" cy="1450757"/>
          </a:xfrm>
        </p:spPr>
        <p:txBody>
          <a:bodyPr>
            <a:normAutofit/>
          </a:bodyPr>
          <a:lstStyle/>
          <a:p>
            <a:r>
              <a:rPr lang="en-US" sz="2400" b="1" i="1" dirty="0" smtClean="0">
                <a:solidFill>
                  <a:srgbClr val="000000"/>
                </a:solidFill>
                <a:latin typeface="Times New Roman"/>
                <a:cs typeface="Times New Roman"/>
              </a:rPr>
              <a:t>Hindustan Petroleum Corporation Limited v. Maharashtra State Electricity Distribution Co. Ltd. &amp; Others 2012 SCC </a:t>
            </a:r>
            <a:r>
              <a:rPr lang="en-US" sz="2400" b="1" i="1" dirty="0" err="1" smtClean="0">
                <a:solidFill>
                  <a:srgbClr val="000000"/>
                </a:solidFill>
                <a:latin typeface="Times New Roman"/>
                <a:cs typeface="Times New Roman"/>
              </a:rPr>
              <a:t>OnLine</a:t>
            </a:r>
            <a:r>
              <a:rPr lang="en-US" sz="2400" b="1" i="1" dirty="0" smtClean="0">
                <a:solidFill>
                  <a:srgbClr val="000000"/>
                </a:solidFill>
                <a:latin typeface="Times New Roman"/>
                <a:cs typeface="Times New Roman"/>
              </a:rPr>
              <a:t> </a:t>
            </a:r>
            <a:r>
              <a:rPr lang="en-US" sz="2400" b="1" i="1" dirty="0" err="1" smtClean="0">
                <a:solidFill>
                  <a:srgbClr val="000000"/>
                </a:solidFill>
                <a:latin typeface="Times New Roman"/>
                <a:cs typeface="Times New Roman"/>
              </a:rPr>
              <a:t>Bom</a:t>
            </a:r>
            <a:r>
              <a:rPr lang="en-US" sz="2400" b="1" i="1" dirty="0" smtClean="0">
                <a:solidFill>
                  <a:srgbClr val="000000"/>
                </a:solidFill>
                <a:latin typeface="Times New Roman"/>
                <a:cs typeface="Times New Roman"/>
              </a:rPr>
              <a:t> 66- </a:t>
            </a:r>
            <a:r>
              <a:rPr lang="en-US" sz="2400" dirty="0" smtClean="0">
                <a:solidFill>
                  <a:srgbClr val="000000"/>
                </a:solidFill>
                <a:latin typeface="Times New Roman"/>
                <a:cs typeface="Times New Roman"/>
              </a:rPr>
              <a:t>Bombay High Court</a:t>
            </a:r>
            <a:endParaRPr lang="en-US" sz="2400" dirty="0">
              <a:solidFill>
                <a:srgbClr val="000000"/>
              </a:solidFill>
              <a:latin typeface="Times New Roman"/>
              <a:cs typeface="Times New Roman"/>
            </a:endParaRPr>
          </a:p>
        </p:txBody>
      </p:sp>
      <p:sp>
        <p:nvSpPr>
          <p:cNvPr id="3" name="Content Placeholder 2"/>
          <p:cNvSpPr>
            <a:spLocks noGrp="1"/>
          </p:cNvSpPr>
          <p:nvPr>
            <p:ph idx="1"/>
          </p:nvPr>
        </p:nvSpPr>
        <p:spPr>
          <a:xfrm>
            <a:off x="740487" y="1994193"/>
            <a:ext cx="7622098" cy="4023360"/>
          </a:xfrm>
        </p:spPr>
        <p:txBody>
          <a:bodyPr>
            <a:normAutofit fontScale="92500" lnSpcReduction="10000"/>
          </a:bodyPr>
          <a:lstStyle/>
          <a:p>
            <a:pPr algn="just"/>
            <a:r>
              <a:rPr lang="en-IN" dirty="0" smtClean="0">
                <a:solidFill>
                  <a:srgbClr val="000000"/>
                </a:solidFill>
                <a:latin typeface="Times New Roman"/>
                <a:cs typeface="Times New Roman"/>
              </a:rPr>
              <a:t>Differeing view taken in the case:</a:t>
            </a:r>
          </a:p>
          <a:p>
            <a:pPr algn="just"/>
            <a:r>
              <a:rPr lang="en-IN" dirty="0" smtClean="0">
                <a:solidFill>
                  <a:srgbClr val="000000"/>
                </a:solidFill>
                <a:latin typeface="Times New Roman"/>
                <a:cs typeface="Times New Roman"/>
              </a:rPr>
              <a:t>14</a:t>
            </a:r>
            <a:r>
              <a:rPr lang="en-IN" dirty="0">
                <a:solidFill>
                  <a:srgbClr val="000000"/>
                </a:solidFill>
                <a:latin typeface="Times New Roman"/>
                <a:cs typeface="Times New Roman"/>
              </a:rPr>
              <a:t>. A perusal of the impugned order shows that the CGRF and the Ombudsman have proceeded on an erroneous assumption that cause of action has arisen on 1st July, 2008 and, hence, the grievance filed before the Forum at Sangli on 14th October,</a:t>
            </a:r>
          </a:p>
          <a:p>
            <a:pPr algn="just"/>
            <a:r>
              <a:rPr lang="en-IN" dirty="0">
                <a:solidFill>
                  <a:srgbClr val="000000"/>
                </a:solidFill>
                <a:latin typeface="Times New Roman"/>
                <a:cs typeface="Times New Roman"/>
              </a:rPr>
              <a:t>2010 is beyond two years. Thus reasoning clearly over looks the definition of the word “Grievance” as provided under Regulation 2(c) of the 2006 Regulations. Though time spent by the Petitioner before the Consumer Court cannot be excluded, one cannot lose sight of the fact that the Petitioner approached the Internal Consumer Grievances Cell for the first time on 14th October, 2010 and that grievance was rejected by the Internal Consumer Grievances Cell on 27th October, 2010. This, according to me is the date on which the cause of action for filing a complaint or Grievance before the Forum as defined under Regulation 2(c) really arose.</a:t>
            </a:r>
          </a:p>
          <a:p>
            <a:endParaRPr lang="en-US" dirty="0"/>
          </a:p>
        </p:txBody>
      </p:sp>
    </p:spTree>
    <p:extLst>
      <p:ext uri="{BB962C8B-B14F-4D97-AF65-F5344CB8AC3E}">
        <p14:creationId xmlns:p14="http://schemas.microsoft.com/office/powerpoint/2010/main" val="262203953"/>
      </p:ext>
    </p:extLst>
  </p:cSld>
  <p:clrMapOvr>
    <a:masterClrMapping/>
  </p:clrMapOvr>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62873" y="286604"/>
            <a:ext cx="8560515" cy="1450757"/>
          </a:xfrm>
        </p:spPr>
        <p:txBody>
          <a:bodyPr>
            <a:normAutofit/>
          </a:bodyPr>
          <a:lstStyle/>
          <a:p>
            <a:r>
              <a:rPr lang="en-US" sz="2400" b="1" i="1" dirty="0" smtClean="0">
                <a:solidFill>
                  <a:schemeClr val="tx1"/>
                </a:solidFill>
                <a:latin typeface="Times New Roman"/>
                <a:cs typeface="Times New Roman"/>
              </a:rPr>
              <a:t>Maharashtra State Electricity Distribution Company Limited (MSEDCL) v. RSR </a:t>
            </a:r>
            <a:r>
              <a:rPr lang="en-US" sz="2400" b="1" i="1" dirty="0" err="1" smtClean="0">
                <a:solidFill>
                  <a:schemeClr val="tx1"/>
                </a:solidFill>
                <a:latin typeface="Times New Roman"/>
                <a:cs typeface="Times New Roman"/>
              </a:rPr>
              <a:t>Mohota</a:t>
            </a:r>
            <a:r>
              <a:rPr lang="en-US" sz="2400" b="1" i="1" dirty="0" smtClean="0">
                <a:solidFill>
                  <a:schemeClr val="tx1"/>
                </a:solidFill>
                <a:latin typeface="Times New Roman"/>
                <a:cs typeface="Times New Roman"/>
              </a:rPr>
              <a:t> Spinning &amp; Weaving Mills Limited and Another 2021 SCC </a:t>
            </a:r>
            <a:r>
              <a:rPr lang="en-US" sz="2400" b="1" i="1" dirty="0" err="1" smtClean="0">
                <a:solidFill>
                  <a:schemeClr val="tx1"/>
                </a:solidFill>
                <a:latin typeface="Times New Roman"/>
                <a:cs typeface="Times New Roman"/>
              </a:rPr>
              <a:t>OnLine</a:t>
            </a:r>
            <a:r>
              <a:rPr lang="en-US" sz="2400" b="1" i="1" dirty="0" smtClean="0">
                <a:solidFill>
                  <a:schemeClr val="tx1"/>
                </a:solidFill>
                <a:latin typeface="Times New Roman"/>
                <a:cs typeface="Times New Roman"/>
              </a:rPr>
              <a:t> </a:t>
            </a:r>
            <a:r>
              <a:rPr lang="en-US" sz="2400" b="1" i="1" dirty="0" err="1" smtClean="0">
                <a:solidFill>
                  <a:schemeClr val="tx1"/>
                </a:solidFill>
                <a:latin typeface="Times New Roman"/>
                <a:cs typeface="Times New Roman"/>
              </a:rPr>
              <a:t>Bom</a:t>
            </a:r>
            <a:r>
              <a:rPr lang="en-US" sz="2400" b="1" i="1" dirty="0" smtClean="0">
                <a:solidFill>
                  <a:schemeClr val="tx1"/>
                </a:solidFill>
                <a:latin typeface="Times New Roman"/>
                <a:cs typeface="Times New Roman"/>
              </a:rPr>
              <a:t> 794: (2021) 4 Air </a:t>
            </a:r>
            <a:r>
              <a:rPr lang="en-US" sz="2400" b="1" i="1" dirty="0" err="1" smtClean="0">
                <a:solidFill>
                  <a:schemeClr val="tx1"/>
                </a:solidFill>
                <a:latin typeface="Times New Roman"/>
                <a:cs typeface="Times New Roman"/>
              </a:rPr>
              <a:t>Bom</a:t>
            </a:r>
            <a:r>
              <a:rPr lang="en-US" sz="2400" b="1" i="1" dirty="0" smtClean="0">
                <a:solidFill>
                  <a:schemeClr val="tx1"/>
                </a:solidFill>
                <a:latin typeface="Times New Roman"/>
                <a:cs typeface="Times New Roman"/>
              </a:rPr>
              <a:t> R 490: AIR 2021 (NOC 701): (2021) 4 </a:t>
            </a:r>
            <a:r>
              <a:rPr lang="en-US" sz="2400" b="1" i="1" dirty="0" err="1" smtClean="0">
                <a:solidFill>
                  <a:schemeClr val="tx1"/>
                </a:solidFill>
                <a:latin typeface="Times New Roman"/>
                <a:cs typeface="Times New Roman"/>
              </a:rPr>
              <a:t>Bom</a:t>
            </a:r>
            <a:r>
              <a:rPr lang="en-US" sz="2400" b="1" i="1" dirty="0" smtClean="0">
                <a:solidFill>
                  <a:schemeClr val="tx1"/>
                </a:solidFill>
                <a:latin typeface="Times New Roman"/>
                <a:cs typeface="Times New Roman"/>
              </a:rPr>
              <a:t> CR 563- </a:t>
            </a:r>
            <a:r>
              <a:rPr lang="en-US" sz="2400" dirty="0" smtClean="0">
                <a:solidFill>
                  <a:schemeClr val="tx1"/>
                </a:solidFill>
                <a:latin typeface="Times New Roman"/>
                <a:cs typeface="Times New Roman"/>
              </a:rPr>
              <a:t>Bombay High Court</a:t>
            </a:r>
            <a:endParaRPr lang="en-US" sz="2400" dirty="0">
              <a:solidFill>
                <a:schemeClr val="tx1"/>
              </a:solidFill>
              <a:latin typeface="Times New Roman"/>
              <a:cs typeface="Times New Roman"/>
            </a:endParaRPr>
          </a:p>
        </p:txBody>
      </p:sp>
      <p:sp>
        <p:nvSpPr>
          <p:cNvPr id="3" name="Content Placeholder 2"/>
          <p:cNvSpPr>
            <a:spLocks noGrp="1"/>
          </p:cNvSpPr>
          <p:nvPr>
            <p:ph idx="1"/>
          </p:nvPr>
        </p:nvSpPr>
        <p:spPr>
          <a:xfrm>
            <a:off x="362874" y="1697274"/>
            <a:ext cx="8329597" cy="4884427"/>
          </a:xfrm>
        </p:spPr>
        <p:txBody>
          <a:bodyPr>
            <a:normAutofit fontScale="77500" lnSpcReduction="20000"/>
          </a:bodyPr>
          <a:lstStyle/>
          <a:p>
            <a:pPr algn="just"/>
            <a:r>
              <a:rPr lang="en-IN" sz="2600" b="1" dirty="0">
                <a:solidFill>
                  <a:srgbClr val="000000"/>
                </a:solidFill>
                <a:latin typeface="Times New Roman"/>
                <a:cs typeface="Times New Roman"/>
              </a:rPr>
              <a:t>Facts</a:t>
            </a:r>
            <a:r>
              <a:rPr lang="en-IN" sz="2600" b="1" dirty="0" smtClean="0">
                <a:solidFill>
                  <a:srgbClr val="000000"/>
                </a:solidFill>
                <a:latin typeface="Times New Roman"/>
                <a:cs typeface="Times New Roman"/>
              </a:rPr>
              <a:t>:</a:t>
            </a:r>
          </a:p>
          <a:p>
            <a:pPr algn="just"/>
            <a:r>
              <a:rPr lang="en-IN" sz="2300" dirty="0" smtClean="0">
                <a:solidFill>
                  <a:srgbClr val="000000"/>
                </a:solidFill>
                <a:latin typeface="Times New Roman"/>
                <a:cs typeface="Times New Roman"/>
              </a:rPr>
              <a:t>This </a:t>
            </a:r>
            <a:r>
              <a:rPr lang="en-IN" sz="2300" dirty="0">
                <a:solidFill>
                  <a:srgbClr val="000000"/>
                </a:solidFill>
                <a:latin typeface="Times New Roman"/>
                <a:cs typeface="Times New Roman"/>
              </a:rPr>
              <a:t>reference arises out of the judgment dated 13/10/2020 by the learned Single Judge of this Court (Shri Rohit B. Deo, J.) in W.P. No.7900/2017, who noticing the decision in Writ Petition No.6859 of 2017 (The Maharashtra State Electricity Distribution Company Ltd. and another Vs. Jawahar Shetkari Soot Girni Ltd. - 2019 (1) Mh.L.J. 342 ) in which it has been held that the cause of action to approach the Forum, as constituted under Section 42 (5) of the Electricity Act, 2003 shall be the sufferance of the legal injury and the consumer has to complete his litigation journey within two years, and noting that the Maharashtra Electricity Regulatory Commission (Consumer Grievance Redressal Forum and Electricity Ombudsman) Regulations, 2006 [For short, "the Regulations, 2006" hereinafter], do not provide for limitation to approach the Internal Grievance Redressal Cell ("the IGR-Cell" for short hereinafter) as constituted under Regulation 6.1 of the Regulations, 2006 came to the conclusion, that if the consumer lodges his grievance with the IGR-Cell within a reasonable time and if the grievance is not satisfactorily redressed within a period of two months prescribed, he cannot be non-suited on the premise that the entire litigation journey was not complete in two years, meaning Civil WP 7900 of 2017.odt thereby that in such a scenario it would not be open for the distribution licensee to contend that the application before the Forum was not lodged within two years from the sufferance of the legal injury. The learned Single Judge reiterated, that the cause of action to approach the Forum would be the date on which the period within which the IGR-Cell was expected to decide the grievance expires and the consumer becomes entitled to move the Forum.</a:t>
            </a:r>
          </a:p>
          <a:p>
            <a:endParaRPr lang="en-US" dirty="0">
              <a:latin typeface="Times New Roman"/>
              <a:cs typeface="Times New Roman"/>
            </a:endParaRPr>
          </a:p>
        </p:txBody>
      </p:sp>
    </p:spTree>
    <p:extLst>
      <p:ext uri="{BB962C8B-B14F-4D97-AF65-F5344CB8AC3E}">
        <p14:creationId xmlns:p14="http://schemas.microsoft.com/office/powerpoint/2010/main" val="1951071542"/>
      </p:ext>
    </p:extLst>
  </p:cSld>
  <p:clrMapOvr>
    <a:masterClrMapping/>
  </p:clrMapOvr>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pPr algn="just"/>
            <a:r>
              <a:rPr lang="en-IN" dirty="0">
                <a:solidFill>
                  <a:srgbClr val="000000"/>
                </a:solidFill>
                <a:latin typeface="Times New Roman"/>
                <a:cs typeface="Times New Roman"/>
              </a:rPr>
              <a:t>A contrary view has been taken in Writ Petition No.1650 of 2012 (Maharashtra State Electricity Distribution Company Limited through its Executive Engineer and another Vs. Electricity Ombudsman, Nagpur and another) holding that since there is no time limit provided for approaching the IGR-Cell it was expected of the consumer to lodge his complaint with the IGR-Cell within reasonable time from the establishment of the IGR-Cell. In M/s. Hindustan Petroleum Corporation Limited Vs. Maharashtra State Electricity Distribution Co. Ltd. and others (W.P. No. 9455 of 2011) 2012 SCC OnLine Bom 66 it has been held that the cause of action to approach the Forum arises only when the IGR-Cell does not redress the grievances and that the Forum and the Ombudsman Civil WP 7900 of 2017.odt erred in assuming that the cause of action arises when the legal injury was suffered.</a:t>
            </a:r>
          </a:p>
          <a:p>
            <a:endParaRPr lang="en-US" dirty="0"/>
          </a:p>
        </p:txBody>
      </p:sp>
    </p:spTree>
    <p:extLst>
      <p:ext uri="{BB962C8B-B14F-4D97-AF65-F5344CB8AC3E}">
        <p14:creationId xmlns:p14="http://schemas.microsoft.com/office/powerpoint/2010/main" val="627777726"/>
      </p:ext>
    </p:extLst>
  </p:cSld>
  <p:clrMapOvr>
    <a:masterClrMapping/>
  </p:clrMapOvr>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a:xfrm>
            <a:off x="478333" y="1845734"/>
            <a:ext cx="8181148" cy="4023360"/>
          </a:xfrm>
        </p:spPr>
        <p:txBody>
          <a:bodyPr>
            <a:normAutofit fontScale="85000" lnSpcReduction="20000"/>
          </a:bodyPr>
          <a:lstStyle/>
          <a:p>
            <a:pPr algn="just"/>
            <a:r>
              <a:rPr lang="en-IN" sz="2100" dirty="0">
                <a:solidFill>
                  <a:srgbClr val="000000"/>
                </a:solidFill>
                <a:latin typeface="Times New Roman"/>
                <a:cs typeface="Times New Roman"/>
              </a:rPr>
              <a:t>Thus, according to the learned Single Judge, Jawahar Shetkari Soot Girni Ltd. (supra); Maharashtra State Electricity Distribution Company Limited through its Executive Engineer and another Vs. Electricity Ombudsman, Nagpur and another and M/s. Hindustan Petroleum Corporation Limited Vs. Maharashtra State Electricity Distribution Co. Ltd. and others, strike a discordant note and have to be reconciled. The learned Single Judge therefore framed the following three questions :-</a:t>
            </a:r>
          </a:p>
          <a:p>
            <a:pPr algn="just"/>
            <a:r>
              <a:rPr lang="en-IN" sz="2100" dirty="0">
                <a:solidFill>
                  <a:srgbClr val="000000"/>
                </a:solidFill>
                <a:latin typeface="Times New Roman"/>
                <a:cs typeface="Times New Roman"/>
              </a:rPr>
              <a:t>(I) The question involved would be when is the limitation to approach the Forum triggered ?</a:t>
            </a:r>
          </a:p>
          <a:p>
            <a:pPr algn="just"/>
            <a:r>
              <a:rPr lang="en-IN" sz="2100" dirty="0">
                <a:solidFill>
                  <a:srgbClr val="000000"/>
                </a:solidFill>
                <a:latin typeface="Times New Roman"/>
                <a:cs typeface="Times New Roman"/>
              </a:rPr>
              <a:t>(II) Certain ancillary questions may call for answers including the question whether in the absence of limitation to approach the Grievance Cell whether a Consumer would be justified in approaching the Grievance Cell within a reasonable period ?</a:t>
            </a:r>
          </a:p>
          <a:p>
            <a:pPr algn="just"/>
            <a:r>
              <a:rPr lang="en-IN" sz="2100" dirty="0">
                <a:solidFill>
                  <a:srgbClr val="000000"/>
                </a:solidFill>
                <a:latin typeface="Times New Roman"/>
                <a:cs typeface="Times New Roman"/>
              </a:rPr>
              <a:t>(III) The expression "cause of action" employed in Regulation 6.6 shall have to be authoritatively interpreted ?</a:t>
            </a:r>
          </a:p>
          <a:p>
            <a:pPr algn="just"/>
            <a:r>
              <a:rPr lang="en-IN" sz="2100" dirty="0">
                <a:solidFill>
                  <a:srgbClr val="000000"/>
                </a:solidFill>
                <a:latin typeface="Times New Roman"/>
                <a:cs typeface="Times New Roman"/>
              </a:rPr>
              <a:t>and requested the Registrar (Judicial) to place the matter before the Hon'ble the Chief Justice to constitute a larger bench to Civil WP 7900 of 2017.odt answer the above questions. This is how the matter has been placed before us.</a:t>
            </a:r>
          </a:p>
          <a:p>
            <a:endParaRPr lang="en-US" dirty="0"/>
          </a:p>
        </p:txBody>
      </p:sp>
    </p:spTree>
    <p:extLst>
      <p:ext uri="{BB962C8B-B14F-4D97-AF65-F5344CB8AC3E}">
        <p14:creationId xmlns:p14="http://schemas.microsoft.com/office/powerpoint/2010/main" val="2010405953"/>
      </p:ext>
    </p:extLst>
  </p:cSld>
  <p:clrMapOvr>
    <a:masterClrMapping/>
  </p:clrMapOvr>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fontScale="85000" lnSpcReduction="20000"/>
          </a:bodyPr>
          <a:lstStyle/>
          <a:p>
            <a:pPr marL="0" indent="0" algn="just">
              <a:buNone/>
            </a:pPr>
            <a:r>
              <a:rPr lang="en-IN" sz="2400" b="1" dirty="0">
                <a:solidFill>
                  <a:srgbClr val="000000"/>
                </a:solidFill>
                <a:latin typeface="Times New Roman"/>
                <a:cs typeface="Times New Roman"/>
              </a:rPr>
              <a:t>Issues:</a:t>
            </a:r>
          </a:p>
          <a:p>
            <a:pPr algn="just"/>
            <a:r>
              <a:rPr lang="en-IN" dirty="0" smtClean="0">
                <a:solidFill>
                  <a:srgbClr val="000000"/>
                </a:solidFill>
                <a:latin typeface="Times New Roman"/>
                <a:cs typeface="Times New Roman"/>
              </a:rPr>
              <a:t>The </a:t>
            </a:r>
            <a:r>
              <a:rPr lang="en-IN" dirty="0">
                <a:solidFill>
                  <a:srgbClr val="000000"/>
                </a:solidFill>
                <a:latin typeface="Times New Roman"/>
                <a:cs typeface="Times New Roman"/>
              </a:rPr>
              <a:t>questions therefore to be answered are as under :-</a:t>
            </a:r>
          </a:p>
          <a:p>
            <a:pPr marL="0" indent="0" algn="just">
              <a:buNone/>
            </a:pPr>
            <a:r>
              <a:rPr lang="en-IN" dirty="0" smtClean="0">
                <a:solidFill>
                  <a:srgbClr val="000000"/>
                </a:solidFill>
                <a:latin typeface="Times New Roman"/>
                <a:cs typeface="Times New Roman"/>
              </a:rPr>
              <a:t>1</a:t>
            </a:r>
            <a:r>
              <a:rPr lang="en-IN" dirty="0">
                <a:solidFill>
                  <a:srgbClr val="000000"/>
                </a:solidFill>
                <a:latin typeface="Times New Roman"/>
                <a:cs typeface="Times New Roman"/>
              </a:rPr>
              <a:t>. When is the limitation to approach the Consumer Grievance Redressal Forum (CGRF) triggered ?</a:t>
            </a:r>
          </a:p>
          <a:p>
            <a:pPr marL="0" indent="0" algn="just">
              <a:buNone/>
            </a:pPr>
            <a:r>
              <a:rPr lang="en-IN" dirty="0" smtClean="0">
                <a:solidFill>
                  <a:srgbClr val="000000"/>
                </a:solidFill>
                <a:latin typeface="Times New Roman"/>
                <a:cs typeface="Times New Roman"/>
              </a:rPr>
              <a:t>2</a:t>
            </a:r>
            <a:r>
              <a:rPr lang="en-IN" dirty="0">
                <a:solidFill>
                  <a:srgbClr val="000000"/>
                </a:solidFill>
                <a:latin typeface="Times New Roman"/>
                <a:cs typeface="Times New Roman"/>
              </a:rPr>
              <a:t>. Whether in the absence of limitation to approach the Internal Grievance Redressal Cell (IGR Cell), whether a consumer would be justified in approaching the IGR Cell within a reasonable period ?</a:t>
            </a:r>
          </a:p>
          <a:p>
            <a:pPr marL="0" indent="0" algn="just">
              <a:buNone/>
            </a:pPr>
            <a:r>
              <a:rPr lang="en-IN" dirty="0">
                <a:solidFill>
                  <a:srgbClr val="000000"/>
                </a:solidFill>
                <a:latin typeface="Times New Roman"/>
                <a:cs typeface="Times New Roman"/>
              </a:rPr>
              <a:t>3. The expression "cause of action" employed in Regulation 6.6 of the Maharashtra Electricity Regulatory Commission (Consumer Grievance Redressal Forum and Electricity Ombudsman) Regulations, 2006 shall have to be authoritatively interpreted ?</a:t>
            </a:r>
          </a:p>
          <a:p>
            <a:pPr marL="0" indent="0" algn="just">
              <a:buNone/>
            </a:pPr>
            <a:r>
              <a:rPr lang="en-IN" dirty="0">
                <a:solidFill>
                  <a:srgbClr val="000000"/>
                </a:solidFill>
                <a:latin typeface="Times New Roman"/>
                <a:cs typeface="Times New Roman"/>
              </a:rPr>
              <a:t>4. What is the nature of the limitation of "two (2) years" in Regulation 6.6 of the Maharashtra Electricity Regulatory Commission (Consumer Grievance Redressal Forum and Electricity Ombudsman) Regulations, 2006 for admitting grievance of a consumer, Civil WP 7900 of 2017.odt whether it is directory, made for facilitating the convenience of the parties or mandatory having force of law ?" </a:t>
            </a:r>
            <a:endParaRPr lang="en-US" dirty="0">
              <a:solidFill>
                <a:srgbClr val="000000"/>
              </a:solidFill>
              <a:latin typeface="Times New Roman"/>
              <a:cs typeface="Times New Roman"/>
            </a:endParaRPr>
          </a:p>
        </p:txBody>
      </p:sp>
    </p:spTree>
    <p:extLst>
      <p:ext uri="{BB962C8B-B14F-4D97-AF65-F5344CB8AC3E}">
        <p14:creationId xmlns:p14="http://schemas.microsoft.com/office/powerpoint/2010/main" val="1960932293"/>
      </p:ext>
    </p:extLst>
  </p:cSld>
  <p:clrMapOvr>
    <a:masterClrMapping/>
  </p:clrMapOvr>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a:xfrm>
            <a:off x="313391" y="1845734"/>
            <a:ext cx="8511033" cy="4023360"/>
          </a:xfrm>
        </p:spPr>
        <p:txBody>
          <a:bodyPr>
            <a:normAutofit fontScale="85000" lnSpcReduction="20000"/>
          </a:bodyPr>
          <a:lstStyle/>
          <a:p>
            <a:pPr algn="just"/>
            <a:r>
              <a:rPr lang="en-IN" sz="2100" dirty="0">
                <a:solidFill>
                  <a:srgbClr val="000000"/>
                </a:solidFill>
                <a:latin typeface="Times New Roman"/>
                <a:cs typeface="Times New Roman"/>
              </a:rPr>
              <a:t>To sum up: the court answered the questions as framed and referred as under: </a:t>
            </a:r>
          </a:p>
          <a:p>
            <a:pPr lvl="0" algn="just"/>
            <a:r>
              <a:rPr lang="en-IN" sz="2100" dirty="0" smtClean="0">
                <a:solidFill>
                  <a:srgbClr val="000000"/>
                </a:solidFill>
                <a:latin typeface="Times New Roman"/>
                <a:cs typeface="Times New Roman"/>
              </a:rPr>
              <a:t>I) The </a:t>
            </a:r>
            <a:r>
              <a:rPr lang="en-IN" sz="2100" dirty="0">
                <a:solidFill>
                  <a:srgbClr val="000000"/>
                </a:solidFill>
                <a:latin typeface="Times New Roman"/>
                <a:cs typeface="Times New Roman"/>
              </a:rPr>
              <a:t>limitation to </a:t>
            </a:r>
            <a:r>
              <a:rPr lang="en-IN" sz="2100" dirty="0" smtClean="0">
                <a:solidFill>
                  <a:srgbClr val="000000"/>
                </a:solidFill>
                <a:latin typeface="Times New Roman"/>
                <a:cs typeface="Times New Roman"/>
              </a:rPr>
              <a:t>appoach </a:t>
            </a:r>
            <a:r>
              <a:rPr lang="en-IN" sz="2100" dirty="0">
                <a:solidFill>
                  <a:srgbClr val="000000"/>
                </a:solidFill>
                <a:latin typeface="Times New Roman"/>
                <a:cs typeface="Times New Roman"/>
              </a:rPr>
              <a:t>the Consumer Grievance Redresaal Forum (CGRF) shall be trigerred on the inadequate action or inaction of the IGR cell, as to the grievance referred to it by the consumer, under Regulations 6.1 of the Regulations, 2006.</a:t>
            </a:r>
          </a:p>
          <a:p>
            <a:pPr lvl="0" algn="just"/>
            <a:r>
              <a:rPr lang="en-IN" sz="2100" dirty="0" smtClean="0">
                <a:solidFill>
                  <a:srgbClr val="000000"/>
                </a:solidFill>
                <a:latin typeface="Times New Roman"/>
                <a:cs typeface="Times New Roman"/>
              </a:rPr>
              <a:t>II)A </a:t>
            </a:r>
            <a:r>
              <a:rPr lang="en-IN" sz="2100" dirty="0">
                <a:solidFill>
                  <a:srgbClr val="000000"/>
                </a:solidFill>
                <a:latin typeface="Times New Roman"/>
                <a:cs typeface="Times New Roman"/>
              </a:rPr>
              <a:t>consumer would be liable to approach the IGR cell within two years from the date of the cause of action, and not withing an undefined period of time.</a:t>
            </a:r>
          </a:p>
          <a:p>
            <a:pPr lvl="0" algn="just"/>
            <a:r>
              <a:rPr lang="en-IN" sz="2100" dirty="0" smtClean="0">
                <a:solidFill>
                  <a:srgbClr val="000000"/>
                </a:solidFill>
                <a:latin typeface="Times New Roman"/>
                <a:cs typeface="Times New Roman"/>
              </a:rPr>
              <a:t>III)Each </a:t>
            </a:r>
            <a:r>
              <a:rPr lang="en-IN" sz="2100" dirty="0">
                <a:solidFill>
                  <a:srgbClr val="000000"/>
                </a:solidFill>
                <a:latin typeface="Times New Roman"/>
                <a:cs typeface="Times New Roman"/>
              </a:rPr>
              <a:t>and every fault, imperefection, shortcoming or inadequacy in the performaance of the duties, responsibilities and obligations as well as, in the safety of distribution system by the distribution licensee and so also each and every grievance in respect of non-complance of any order of the commission or any action to be taken in pursuance thereof, if withing the jurisdiction of the forum, would constitue a “cause of action”, to the consumer to approach the forum under Regulation 6.6 of the Regulations, 2006.</a:t>
            </a:r>
          </a:p>
          <a:p>
            <a:pPr lvl="0" algn="just"/>
            <a:r>
              <a:rPr lang="en-IN" sz="2100" dirty="0" smtClean="0">
                <a:solidFill>
                  <a:srgbClr val="000000"/>
                </a:solidFill>
                <a:latin typeface="Times New Roman"/>
                <a:cs typeface="Times New Roman"/>
              </a:rPr>
              <a:t>IV)Regulations </a:t>
            </a:r>
            <a:r>
              <a:rPr lang="en-IN" sz="2100" dirty="0">
                <a:solidFill>
                  <a:srgbClr val="000000"/>
                </a:solidFill>
                <a:latin typeface="Times New Roman"/>
                <a:cs typeface="Times New Roman"/>
              </a:rPr>
              <a:t>6.6 of the Regulations 2006 for admitting grievace of the consumer is directory.</a:t>
            </a:r>
          </a:p>
          <a:p>
            <a:r>
              <a:rPr lang="en-IN" dirty="0">
                <a:solidFill>
                  <a:srgbClr val="000000"/>
                </a:solidFill>
                <a:latin typeface="Times New Roman"/>
                <a:cs typeface="Times New Roman"/>
              </a:rPr>
              <a:t> </a:t>
            </a:r>
          </a:p>
          <a:p>
            <a:endParaRPr lang="en-US" dirty="0"/>
          </a:p>
        </p:txBody>
      </p:sp>
    </p:spTree>
    <p:extLst>
      <p:ext uri="{BB962C8B-B14F-4D97-AF65-F5344CB8AC3E}">
        <p14:creationId xmlns:p14="http://schemas.microsoft.com/office/powerpoint/2010/main" val="1905598820"/>
      </p:ext>
    </p:extLst>
  </p:cSld>
  <p:clrMapOvr>
    <a:masterClrMapping/>
  </p:clrMapOvr>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7932" y="627927"/>
            <a:ext cx="8655616" cy="738909"/>
          </a:xfrm>
        </p:spPr>
        <p:txBody>
          <a:bodyPr>
            <a:noAutofit/>
          </a:bodyPr>
          <a:lstStyle/>
          <a:p>
            <a:r>
              <a:rPr lang="en-US" sz="2400" b="1" i="1" dirty="0" smtClean="0">
                <a:solidFill>
                  <a:srgbClr val="000000"/>
                </a:solidFill>
                <a:latin typeface="Times New Roman"/>
                <a:cs typeface="Times New Roman"/>
              </a:rPr>
              <a:t>Assistant Engineer (D1), Ajmer </a:t>
            </a:r>
            <a:r>
              <a:rPr lang="en-US" sz="2400" b="1" i="1" dirty="0" err="1" smtClean="0">
                <a:solidFill>
                  <a:srgbClr val="000000"/>
                </a:solidFill>
                <a:latin typeface="Times New Roman"/>
                <a:cs typeface="Times New Roman"/>
              </a:rPr>
              <a:t>Vidyut</a:t>
            </a:r>
            <a:r>
              <a:rPr lang="en-US" sz="2400" b="1" i="1" dirty="0" smtClean="0">
                <a:solidFill>
                  <a:srgbClr val="000000"/>
                </a:solidFill>
                <a:latin typeface="Times New Roman"/>
                <a:cs typeface="Times New Roman"/>
              </a:rPr>
              <a:t> </a:t>
            </a:r>
            <a:r>
              <a:rPr lang="en-US" sz="2400" b="1" i="1" dirty="0" err="1" smtClean="0">
                <a:solidFill>
                  <a:srgbClr val="000000"/>
                </a:solidFill>
                <a:latin typeface="Times New Roman"/>
                <a:cs typeface="Times New Roman"/>
              </a:rPr>
              <a:t>Vitran</a:t>
            </a:r>
            <a:r>
              <a:rPr lang="en-US" sz="2400" b="1" i="1" dirty="0" smtClean="0">
                <a:solidFill>
                  <a:srgbClr val="000000"/>
                </a:solidFill>
                <a:latin typeface="Times New Roman"/>
                <a:cs typeface="Times New Roman"/>
              </a:rPr>
              <a:t> Nigam Limited &amp; </a:t>
            </a:r>
            <a:r>
              <a:rPr lang="en-US" sz="2400" b="1" i="1" dirty="0" err="1" smtClean="0">
                <a:solidFill>
                  <a:srgbClr val="000000"/>
                </a:solidFill>
                <a:latin typeface="Times New Roman"/>
                <a:cs typeface="Times New Roman"/>
              </a:rPr>
              <a:t>Anr</a:t>
            </a:r>
            <a:r>
              <a:rPr lang="en-US" sz="2400" b="1" i="1" dirty="0" smtClean="0">
                <a:solidFill>
                  <a:srgbClr val="000000"/>
                </a:solidFill>
                <a:latin typeface="Times New Roman"/>
                <a:cs typeface="Times New Roman"/>
              </a:rPr>
              <a:t>. v. </a:t>
            </a:r>
            <a:r>
              <a:rPr lang="en-US" sz="2400" b="1" i="1" dirty="0" err="1" smtClean="0">
                <a:solidFill>
                  <a:srgbClr val="000000"/>
                </a:solidFill>
                <a:latin typeface="Times New Roman"/>
                <a:cs typeface="Times New Roman"/>
              </a:rPr>
              <a:t>Rahamatullah</a:t>
            </a:r>
            <a:r>
              <a:rPr lang="en-US" sz="2400" b="1" i="1" dirty="0" smtClean="0">
                <a:solidFill>
                  <a:srgbClr val="000000"/>
                </a:solidFill>
                <a:latin typeface="Times New Roman"/>
                <a:cs typeface="Times New Roman"/>
              </a:rPr>
              <a:t> Khan alias </a:t>
            </a:r>
            <a:r>
              <a:rPr lang="en-US" sz="2400" b="1" i="1" dirty="0" err="1" smtClean="0">
                <a:solidFill>
                  <a:srgbClr val="000000"/>
                </a:solidFill>
                <a:latin typeface="Times New Roman"/>
                <a:cs typeface="Times New Roman"/>
              </a:rPr>
              <a:t>Rahamjulla</a:t>
            </a:r>
            <a:r>
              <a:rPr lang="en-US" sz="2400" b="1" i="1" dirty="0" smtClean="0">
                <a:solidFill>
                  <a:srgbClr val="000000"/>
                </a:solidFill>
                <a:latin typeface="Times New Roman"/>
                <a:cs typeface="Times New Roman"/>
              </a:rPr>
              <a:t> 2020 SCC </a:t>
            </a:r>
            <a:r>
              <a:rPr lang="en-US" sz="2400" b="1" i="1" dirty="0" err="1" smtClean="0">
                <a:solidFill>
                  <a:srgbClr val="000000"/>
                </a:solidFill>
                <a:latin typeface="Times New Roman"/>
                <a:cs typeface="Times New Roman"/>
              </a:rPr>
              <a:t>OnLine</a:t>
            </a:r>
            <a:r>
              <a:rPr lang="en-US" sz="2400" b="1" i="1" dirty="0" smtClean="0">
                <a:solidFill>
                  <a:srgbClr val="000000"/>
                </a:solidFill>
                <a:latin typeface="Times New Roman"/>
                <a:cs typeface="Times New Roman"/>
              </a:rPr>
              <a:t> SC 206 </a:t>
            </a:r>
            <a:r>
              <a:rPr lang="mr-IN" sz="2400" dirty="0" smtClean="0">
                <a:solidFill>
                  <a:srgbClr val="000000"/>
                </a:solidFill>
                <a:latin typeface="Times New Roman"/>
                <a:cs typeface="Times New Roman"/>
              </a:rPr>
              <a:t>–</a:t>
            </a:r>
            <a:r>
              <a:rPr lang="en-US" sz="2400" dirty="0" smtClean="0">
                <a:solidFill>
                  <a:srgbClr val="000000"/>
                </a:solidFill>
                <a:latin typeface="Times New Roman"/>
                <a:cs typeface="Times New Roman"/>
              </a:rPr>
              <a:t> The Supreme Court of India</a:t>
            </a:r>
            <a:endParaRPr lang="en-US" sz="2400" dirty="0">
              <a:solidFill>
                <a:srgbClr val="000000"/>
              </a:solidFill>
              <a:latin typeface="Times New Roman"/>
              <a:cs typeface="Times New Roman"/>
            </a:endParaRPr>
          </a:p>
        </p:txBody>
      </p:sp>
      <p:sp>
        <p:nvSpPr>
          <p:cNvPr id="3" name="Content Placeholder 2"/>
          <p:cNvSpPr>
            <a:spLocks noGrp="1"/>
          </p:cNvSpPr>
          <p:nvPr>
            <p:ph idx="1"/>
          </p:nvPr>
        </p:nvSpPr>
        <p:spPr>
          <a:xfrm>
            <a:off x="173183" y="1481282"/>
            <a:ext cx="8786090" cy="4679913"/>
          </a:xfrm>
        </p:spPr>
        <p:txBody>
          <a:bodyPr>
            <a:normAutofit fontScale="92500" lnSpcReduction="20000"/>
          </a:bodyPr>
          <a:lstStyle/>
          <a:p>
            <a:pPr algn="just"/>
            <a:r>
              <a:rPr lang="en-US" sz="2200" b="1" dirty="0" smtClean="0">
                <a:solidFill>
                  <a:srgbClr val="000000"/>
                </a:solidFill>
                <a:latin typeface="Times New Roman"/>
                <a:cs typeface="Times New Roman"/>
              </a:rPr>
              <a:t>Facts: </a:t>
            </a:r>
          </a:p>
          <a:p>
            <a:pPr algn="just"/>
            <a:r>
              <a:rPr lang="en-US" sz="1700" dirty="0" smtClean="0">
                <a:solidFill>
                  <a:srgbClr val="000000"/>
                </a:solidFill>
                <a:latin typeface="Times New Roman"/>
                <a:cs typeface="Times New Roman"/>
              </a:rPr>
              <a:t>In the present case, for the period July, 2009 to September, 2011, the Respondent along with other consumers were billed by the licensee company (the Appellant herein) under Tariff Code 4400@Rs 1.65 per unit. During the course of a regular audit bing conducted by the Internal Audit Party, it was discovered that in 52 cases, including that of the Respondent, the bills were raised under the wrong Tariff Code 4400, instead of Tariff Code 9400, under which the prescribed tariff rate was </a:t>
            </a:r>
            <a:r>
              <a:rPr lang="en-US" sz="1700" dirty="0" err="1" smtClean="0">
                <a:solidFill>
                  <a:srgbClr val="000000"/>
                </a:solidFill>
                <a:latin typeface="Times New Roman"/>
                <a:cs typeface="Times New Roman"/>
              </a:rPr>
              <a:t>Rs</a:t>
            </a:r>
            <a:r>
              <a:rPr lang="en-US" sz="1700" dirty="0" smtClean="0">
                <a:solidFill>
                  <a:srgbClr val="000000"/>
                </a:solidFill>
                <a:latin typeface="Times New Roman"/>
                <a:cs typeface="Times New Roman"/>
              </a:rPr>
              <a:t> 2.10p. Per unit.</a:t>
            </a:r>
          </a:p>
          <a:p>
            <a:pPr algn="just"/>
            <a:r>
              <a:rPr lang="en-US" sz="1700" dirty="0" smtClean="0">
                <a:solidFill>
                  <a:srgbClr val="000000"/>
                </a:solidFill>
                <a:latin typeface="Times New Roman"/>
                <a:cs typeface="Times New Roman"/>
              </a:rPr>
              <a:t>On 18.03.2014, the licensee company issued a show cause notice to various consumers, including the Respondent, raising an additional demand for consumption of electricity for the past period from July, 2003 to September, 20122. It was mentioned in the notice that the amount was payable in the view of the internal audit conducted by the department. On 25.05.2015, the licensee company raised a bill demanding payment of </a:t>
            </a:r>
            <a:r>
              <a:rPr lang="en-US" sz="1700" dirty="0" err="1" smtClean="0">
                <a:solidFill>
                  <a:srgbClr val="000000"/>
                </a:solidFill>
                <a:latin typeface="Times New Roman"/>
                <a:cs typeface="Times New Roman"/>
              </a:rPr>
              <a:t>Rs</a:t>
            </a:r>
            <a:r>
              <a:rPr lang="en-US" sz="1700" dirty="0" smtClean="0">
                <a:solidFill>
                  <a:srgbClr val="000000"/>
                </a:solidFill>
                <a:latin typeface="Times New Roman"/>
                <a:cs typeface="Times New Roman"/>
              </a:rPr>
              <a:t> 29,604/- from the Respondent under Tariff Code 9400 for the period July 2009 to September, 2011.</a:t>
            </a:r>
          </a:p>
          <a:p>
            <a:pPr algn="just"/>
            <a:r>
              <a:rPr lang="en-US" sz="1700" dirty="0" smtClean="0">
                <a:solidFill>
                  <a:srgbClr val="000000"/>
                </a:solidFill>
                <a:latin typeface="Times New Roman"/>
                <a:cs typeface="Times New Roman"/>
              </a:rPr>
              <a:t>Aggrieved by the said demand, the Respondent filed a Consumer Complaint before the District Consumer Forum, Ajmer. The District Forum </a:t>
            </a:r>
            <a:r>
              <a:rPr lang="en-US" sz="1700" i="1" dirty="0" smtClean="0">
                <a:solidFill>
                  <a:srgbClr val="000000"/>
                </a:solidFill>
                <a:latin typeface="Times New Roman"/>
                <a:cs typeface="Times New Roman"/>
              </a:rPr>
              <a:t>vide </a:t>
            </a:r>
            <a:r>
              <a:rPr lang="en-US" sz="1700" dirty="0" smtClean="0">
                <a:solidFill>
                  <a:srgbClr val="000000"/>
                </a:solidFill>
                <a:latin typeface="Times New Roman"/>
                <a:cs typeface="Times New Roman"/>
              </a:rPr>
              <a:t>Order dated 21.06.2016 allowed the Consumer Complaint, and held that the additional demand was time-barred. Thereafter, the State Commission </a:t>
            </a:r>
            <a:r>
              <a:rPr lang="en-US" sz="1700" i="1" dirty="0">
                <a:solidFill>
                  <a:srgbClr val="000000"/>
                </a:solidFill>
                <a:latin typeface="Times New Roman"/>
                <a:cs typeface="Times New Roman"/>
              </a:rPr>
              <a:t>v</a:t>
            </a:r>
            <a:r>
              <a:rPr lang="en-US" sz="1700" i="1" dirty="0" smtClean="0">
                <a:solidFill>
                  <a:srgbClr val="000000"/>
                </a:solidFill>
                <a:latin typeface="Times New Roman"/>
                <a:cs typeface="Times New Roman"/>
              </a:rPr>
              <a:t>ide </a:t>
            </a:r>
            <a:r>
              <a:rPr lang="en-US" sz="1700" dirty="0" smtClean="0">
                <a:solidFill>
                  <a:srgbClr val="000000"/>
                </a:solidFill>
                <a:latin typeface="Times New Roman"/>
                <a:cs typeface="Times New Roman"/>
              </a:rPr>
              <a:t>Order dated 30.05.2017, allowed the Appeal of the licensee company, and set aside the Order dated 21.06.2016 passed by the District Forum. In the Revision Petition filed by the Respondent before the National Consumer Disputes </a:t>
            </a:r>
            <a:r>
              <a:rPr lang="en-US" sz="1700" dirty="0" err="1" smtClean="0">
                <a:solidFill>
                  <a:srgbClr val="000000"/>
                </a:solidFill>
                <a:latin typeface="Times New Roman"/>
                <a:cs typeface="Times New Roman"/>
              </a:rPr>
              <a:t>Redressal</a:t>
            </a:r>
            <a:r>
              <a:rPr lang="en-US" sz="1700" dirty="0" smtClean="0">
                <a:solidFill>
                  <a:srgbClr val="000000"/>
                </a:solidFill>
                <a:latin typeface="Times New Roman"/>
                <a:cs typeface="Times New Roman"/>
              </a:rPr>
              <a:t> Commission was set aside. The National Commission held that y the additional demand was barred by limitation under Section 56(2) of the Electricity Act, 2003. The licensee company has filed the present Civil Appeals before this  Court to challenge the final </a:t>
            </a:r>
            <a:r>
              <a:rPr lang="en-US" sz="1700" dirty="0" err="1" smtClean="0">
                <a:solidFill>
                  <a:srgbClr val="000000"/>
                </a:solidFill>
                <a:latin typeface="Times New Roman"/>
                <a:cs typeface="Times New Roman"/>
              </a:rPr>
              <a:t>judgement</a:t>
            </a:r>
            <a:r>
              <a:rPr lang="en-US" sz="1700" dirty="0" smtClean="0">
                <a:solidFill>
                  <a:srgbClr val="000000"/>
                </a:solidFill>
                <a:latin typeface="Times New Roman"/>
                <a:cs typeface="Times New Roman"/>
              </a:rPr>
              <a:t> dates 28.05.2018 passed by the National Commission.</a:t>
            </a:r>
          </a:p>
          <a:p>
            <a:pPr algn="just"/>
            <a:endParaRPr lang="en-US" sz="1600" i="1" dirty="0" smtClean="0">
              <a:latin typeface="Times New Roman"/>
              <a:cs typeface="Times New Roman"/>
            </a:endParaRPr>
          </a:p>
          <a:p>
            <a:pPr algn="just"/>
            <a:endParaRPr lang="en-US" sz="1600" dirty="0" smtClean="0">
              <a:latin typeface="Times New Roman"/>
              <a:cs typeface="Times New Roman"/>
            </a:endParaRPr>
          </a:p>
          <a:p>
            <a:endParaRPr lang="en-US" dirty="0"/>
          </a:p>
        </p:txBody>
      </p:sp>
    </p:spTree>
    <p:extLst>
      <p:ext uri="{BB962C8B-B14F-4D97-AF65-F5344CB8AC3E}">
        <p14:creationId xmlns:p14="http://schemas.microsoft.com/office/powerpoint/2010/main" val="4000987220"/>
      </p:ext>
    </p:extLst>
  </p:cSld>
  <p:clrMapOvr>
    <a:masterClrMapping/>
  </p:clrMapOvr>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28851" y="286604"/>
            <a:ext cx="7937909" cy="1450757"/>
          </a:xfrm>
        </p:spPr>
        <p:txBody>
          <a:bodyPr>
            <a:normAutofit/>
          </a:bodyPr>
          <a:lstStyle/>
          <a:p>
            <a:r>
              <a:rPr lang="en-US" sz="2800" b="1" i="1" dirty="0" smtClean="0">
                <a:solidFill>
                  <a:srgbClr val="000000"/>
                </a:solidFill>
                <a:latin typeface="Times New Roman"/>
                <a:cs typeface="Times New Roman"/>
              </a:rPr>
              <a:t>Punjab SEB v. </a:t>
            </a:r>
            <a:r>
              <a:rPr lang="en-US" sz="2800" b="1" i="1" dirty="0" err="1" smtClean="0">
                <a:solidFill>
                  <a:srgbClr val="000000"/>
                </a:solidFill>
                <a:latin typeface="Times New Roman"/>
                <a:cs typeface="Times New Roman"/>
              </a:rPr>
              <a:t>Vishwa</a:t>
            </a:r>
            <a:r>
              <a:rPr lang="en-US" sz="2800" b="1" i="1" dirty="0" smtClean="0">
                <a:solidFill>
                  <a:srgbClr val="000000"/>
                </a:solidFill>
                <a:latin typeface="Times New Roman"/>
                <a:cs typeface="Times New Roman"/>
              </a:rPr>
              <a:t> </a:t>
            </a:r>
            <a:r>
              <a:rPr lang="en-US" sz="2800" b="1" i="1" smtClean="0">
                <a:solidFill>
                  <a:srgbClr val="000000"/>
                </a:solidFill>
                <a:latin typeface="Times New Roman"/>
                <a:cs typeface="Times New Roman"/>
              </a:rPr>
              <a:t>Calbier</a:t>
            </a:r>
            <a:r>
              <a:rPr lang="en-US" sz="2800" b="1" i="1" dirty="0" smtClean="0">
                <a:solidFill>
                  <a:srgbClr val="000000"/>
                </a:solidFill>
                <a:latin typeface="Times New Roman"/>
                <a:cs typeface="Times New Roman"/>
              </a:rPr>
              <a:t> </a:t>
            </a:r>
            <a:r>
              <a:rPr lang="en-US" sz="2800" b="1" i="1" dirty="0" smtClean="0">
                <a:solidFill>
                  <a:srgbClr val="000000"/>
                </a:solidFill>
                <a:latin typeface="Times New Roman"/>
                <a:cs typeface="Times New Roman"/>
              </a:rPr>
              <a:t>Builders (P) Ltd., (2010) 4 SCC 539, </a:t>
            </a:r>
            <a:r>
              <a:rPr lang="en-US" sz="2800" dirty="0" smtClean="0">
                <a:solidFill>
                  <a:srgbClr val="000000"/>
                </a:solidFill>
                <a:latin typeface="Times New Roman"/>
                <a:cs typeface="Times New Roman"/>
              </a:rPr>
              <a:t>The Supreme Court of India</a:t>
            </a:r>
            <a:endParaRPr lang="en-US" sz="2800" dirty="0">
              <a:solidFill>
                <a:srgbClr val="000000"/>
              </a:solidFill>
              <a:latin typeface="Times New Roman"/>
              <a:cs typeface="Times New Roman"/>
            </a:endParaRPr>
          </a:p>
        </p:txBody>
      </p:sp>
      <p:sp>
        <p:nvSpPr>
          <p:cNvPr id="3" name="Content Placeholder 2"/>
          <p:cNvSpPr>
            <a:spLocks noGrp="1"/>
          </p:cNvSpPr>
          <p:nvPr>
            <p:ph idx="1"/>
          </p:nvPr>
        </p:nvSpPr>
        <p:spPr>
          <a:xfrm>
            <a:off x="230920" y="1845734"/>
            <a:ext cx="8544021" cy="4023360"/>
          </a:xfrm>
        </p:spPr>
        <p:txBody>
          <a:bodyPr>
            <a:normAutofit fontScale="85000" lnSpcReduction="10000"/>
          </a:bodyPr>
          <a:lstStyle/>
          <a:p>
            <a:pPr algn="just"/>
            <a:r>
              <a:rPr lang="en-US" dirty="0" smtClean="0">
                <a:solidFill>
                  <a:srgbClr val="000000"/>
                </a:solidFill>
                <a:latin typeface="Times New Roman"/>
                <a:cs typeface="Times New Roman"/>
              </a:rPr>
              <a:t>Facts: </a:t>
            </a:r>
          </a:p>
          <a:p>
            <a:pPr algn="just"/>
            <a:r>
              <a:rPr lang="en-IN" dirty="0" smtClean="0">
                <a:solidFill>
                  <a:srgbClr val="000000"/>
                </a:solidFill>
                <a:latin typeface="Times New Roman"/>
                <a:cs typeface="Times New Roman"/>
              </a:rPr>
              <a:t>This </a:t>
            </a:r>
            <a:r>
              <a:rPr lang="en-IN" dirty="0">
                <a:solidFill>
                  <a:srgbClr val="000000"/>
                </a:solidFill>
                <a:latin typeface="Times New Roman"/>
                <a:cs typeface="Times New Roman"/>
              </a:rPr>
              <a:t>is an appeal for setting aside the order dated 30-7-2008 passed by the Division Bench of the Punjab and Haryana High Court whereby it dismissed the writ petition filed by the appellant against the order of Ombudsman, Electricity, Punjab (hereinafter described as “the Ombudsman”) who, in turn, reversed the decision of the Disputes Settlement Authority (for short “the DSA”) and directed refund of the amount recovered from the respondent towards advance consumption deposit (ACD), service connection charges and load surcharge.</a:t>
            </a:r>
          </a:p>
          <a:p>
            <a:pPr algn="just"/>
            <a:r>
              <a:rPr lang="en-IN" dirty="0">
                <a:solidFill>
                  <a:srgbClr val="000000"/>
                </a:solidFill>
                <a:latin typeface="Times New Roman"/>
                <a:cs typeface="Times New Roman"/>
              </a:rPr>
              <a:t>The respondent, who owns a shopping complex at Mata Rani Chowk, AC Market, Ludhiana submitted an application to the appellant for sanction of NRS connection with a load of 2548 kW and deposited ACD amounting to Rs 5,25,600. The Engineer-in-Chief/Commercial Sales Director, Punjab State Electricity Board sanctioned registration of the application of the respondent subject to the condition that connection would be released only after shifting of 8 MVA load from 66 kV Sub-Station, GT Road, Ludhiana to the proposed 66 kV Sub-Station, Feroze Gandhi Market and Transport Nagar, Ludhiana. However, due to non-availability of the transformer, steps for shifting 8 MVA load from 66 kV Sub-Station, GT Road, Ludhiana, could not be taken.</a:t>
            </a:r>
          </a:p>
          <a:p>
            <a:endParaRPr lang="en-US" dirty="0" smtClean="0"/>
          </a:p>
          <a:p>
            <a:endParaRPr lang="en-US" dirty="0"/>
          </a:p>
        </p:txBody>
      </p:sp>
    </p:spTree>
    <p:extLst>
      <p:ext uri="{BB962C8B-B14F-4D97-AF65-F5344CB8AC3E}">
        <p14:creationId xmlns:p14="http://schemas.microsoft.com/office/powerpoint/2010/main" val="1521619362"/>
      </p:ext>
    </p:extLst>
  </p:cSld>
  <p:clrMapOvr>
    <a:masterClrMapping/>
  </p:clrMapOvr>
  <p:timing>
    <p:tnLst>
      <p:par>
        <p:cTn xmlns:p14="http://schemas.microsoft.com/office/powerpoint/2010/mai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a:xfrm>
            <a:off x="280403" y="1845734"/>
            <a:ext cx="8445056" cy="4023360"/>
          </a:xfrm>
        </p:spPr>
        <p:txBody>
          <a:bodyPr>
            <a:normAutofit fontScale="92500" lnSpcReduction="20000"/>
          </a:bodyPr>
          <a:lstStyle/>
          <a:p>
            <a:pPr algn="just"/>
            <a:r>
              <a:rPr lang="en-IN" dirty="0">
                <a:solidFill>
                  <a:srgbClr val="000000"/>
                </a:solidFill>
                <a:latin typeface="Times New Roman"/>
                <a:cs typeface="Times New Roman"/>
              </a:rPr>
              <a:t>After some time, the respondent applied for release of connection with 1500 kW from the existing system. The request of the respondent was accepted by the Chief Engineer concerned and accordingly a connection was released in favour of the respondent</a:t>
            </a:r>
          </a:p>
          <a:p>
            <a:pPr algn="just"/>
            <a:r>
              <a:rPr lang="en-IN" dirty="0">
                <a:solidFill>
                  <a:srgbClr val="000000"/>
                </a:solidFill>
                <a:latin typeface="Times New Roman"/>
                <a:cs typeface="Times New Roman"/>
              </a:rPr>
              <a:t>4. On 11-5-1999, new transformer was installed at 66 kV Sub-Station, GT Road, Ludhiana. Thereafter, Memo dated 11-8-1999 was issued to the respondent to give consent for release of the balance load. The latter submitted consent letter</a:t>
            </a:r>
          </a:p>
          <a:p>
            <a:pPr algn="just"/>
            <a:r>
              <a:rPr lang="en-IN" dirty="0">
                <a:solidFill>
                  <a:srgbClr val="000000"/>
                </a:solidFill>
                <a:latin typeface="Times New Roman"/>
                <a:cs typeface="Times New Roman"/>
              </a:rPr>
              <a:t>dated 1-9-1999 with a stipulation that six months' period may be allowed for building up the balance load. On being asked by the Senior Executive Engineer, the respondent submitted an affidavit dated 16-10-2000 for release of the balance load.</a:t>
            </a:r>
          </a:p>
          <a:p>
            <a:pPr algn="just"/>
            <a:r>
              <a:rPr lang="en-IN" dirty="0">
                <a:solidFill>
                  <a:srgbClr val="000000"/>
                </a:solidFill>
                <a:latin typeface="Times New Roman"/>
                <a:cs typeface="Times New Roman"/>
              </a:rPr>
              <a:t>Since the respondent failed to avail the balance load within six months, the competent authority of the appellant forfeited the ACD on the premise that the application made by the applicant had lapsed. This was followed by notice dated 13-12-2001 vide which the respondent was informed that it can submit fresh A&amp;A form for availing the balance load. However, the representative of the respondent declined to submit fresh A&amp;A (Application and Agreement) form by contending that the same is not applicable to NRS connection.</a:t>
            </a:r>
          </a:p>
          <a:p>
            <a:endParaRPr lang="en-US" dirty="0"/>
          </a:p>
        </p:txBody>
      </p:sp>
    </p:spTree>
    <p:extLst>
      <p:ext uri="{BB962C8B-B14F-4D97-AF65-F5344CB8AC3E}">
        <p14:creationId xmlns:p14="http://schemas.microsoft.com/office/powerpoint/2010/main" val="3562075916"/>
      </p:ext>
    </p:extLst>
  </p:cSld>
  <p:clrMapOvr>
    <a:masterClrMapping/>
  </p:clrMapOvr>
  <p:timing>
    <p:tnLst>
      <p:par>
        <p:cTn xmlns:p14="http://schemas.microsoft.com/office/powerpoint/2010/mai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a:xfrm>
            <a:off x="428851" y="1845734"/>
            <a:ext cx="7937909" cy="4023360"/>
          </a:xfrm>
        </p:spPr>
        <p:txBody>
          <a:bodyPr>
            <a:noAutofit/>
          </a:bodyPr>
          <a:lstStyle/>
          <a:p>
            <a:pPr algn="just"/>
            <a:r>
              <a:rPr lang="en-IN" dirty="0">
                <a:solidFill>
                  <a:srgbClr val="000000"/>
                </a:solidFill>
                <a:latin typeface="Times New Roman"/>
                <a:cs typeface="Times New Roman"/>
              </a:rPr>
              <a:t>The electricity connection installed in the premises of the respondent was checked on 27-8-2004 by a team of officers of the Board which found that as against the sanctioned load of 1500 kW, the respondent was using total load of 1981.637 kW. Upon receipt of the report of the checking team, demand notice dated 25-1-2005 was issued to the respondent requiring it to deposit Rs 15,41,492 which included Rs 3,37,400 as ACD, Rs 4,81,637 as service connection charges and Rs 7,22,455 as load surcharge.</a:t>
            </a:r>
          </a:p>
          <a:p>
            <a:pPr algn="just"/>
            <a:r>
              <a:rPr lang="en-IN" dirty="0">
                <a:solidFill>
                  <a:srgbClr val="000000"/>
                </a:solidFill>
                <a:latin typeface="Times New Roman"/>
                <a:cs typeface="Times New Roman"/>
              </a:rPr>
              <a:t>The respondent challenged the aforesaid notice by filing a petition before the DSA, which was dismissed vide order dated 20-2-2006.</a:t>
            </a:r>
          </a:p>
          <a:p>
            <a:pPr algn="just"/>
            <a:r>
              <a:rPr lang="en-IN" dirty="0">
                <a:solidFill>
                  <a:srgbClr val="000000"/>
                </a:solidFill>
                <a:latin typeface="Times New Roman"/>
                <a:cs typeface="Times New Roman"/>
              </a:rPr>
              <a:t>8. The respondent carried the matter before the Ombudsman, who ruled that the load of 1918.637 kW should be accepted as the built-up load and the same should be deemed as regularised with effect from 1-3-</a:t>
            </a:r>
            <a:r>
              <a:rPr lang="en-IN" dirty="0" smtClean="0">
                <a:solidFill>
                  <a:srgbClr val="000000"/>
                </a:solidFill>
                <a:latin typeface="Times New Roman"/>
                <a:cs typeface="Times New Roman"/>
              </a:rPr>
              <a:t>2000...</a:t>
            </a:r>
            <a:endParaRPr lang="en-US" dirty="0">
              <a:solidFill>
                <a:srgbClr val="000000"/>
              </a:solidFill>
              <a:latin typeface="Times New Roman"/>
              <a:cs typeface="Times New Roman"/>
            </a:endParaRPr>
          </a:p>
        </p:txBody>
      </p:sp>
    </p:spTree>
    <p:extLst>
      <p:ext uri="{BB962C8B-B14F-4D97-AF65-F5344CB8AC3E}">
        <p14:creationId xmlns:p14="http://schemas.microsoft.com/office/powerpoint/2010/main" val="699046596"/>
      </p:ext>
    </p:extLst>
  </p:cSld>
  <p:clrMapOvr>
    <a:masterClrMapping/>
  </p:clrMapOvr>
  <p:timing>
    <p:tnLst>
      <p:par>
        <p:cTn xmlns:p14="http://schemas.microsoft.com/office/powerpoint/2010/mai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a:xfrm>
            <a:off x="822959" y="1845734"/>
            <a:ext cx="7543801" cy="4439048"/>
          </a:xfrm>
        </p:spPr>
        <p:txBody>
          <a:bodyPr>
            <a:normAutofit fontScale="85000" lnSpcReduction="20000"/>
          </a:bodyPr>
          <a:lstStyle/>
          <a:p>
            <a:r>
              <a:rPr lang="en-US" sz="2400" dirty="0" smtClean="0">
                <a:solidFill>
                  <a:srgbClr val="000000"/>
                </a:solidFill>
                <a:latin typeface="Times New Roman"/>
                <a:cs typeface="Times New Roman"/>
              </a:rPr>
              <a:t>Issue: </a:t>
            </a:r>
          </a:p>
          <a:p>
            <a:r>
              <a:rPr lang="en-US" sz="2400" dirty="0" smtClean="0">
                <a:solidFill>
                  <a:srgbClr val="000000"/>
                </a:solidFill>
                <a:latin typeface="Times New Roman"/>
                <a:cs typeface="Times New Roman"/>
              </a:rPr>
              <a:t>Whether excess load could be adjusted against earlier request for higher load?</a:t>
            </a:r>
          </a:p>
          <a:p>
            <a:r>
              <a:rPr lang="en-IN" dirty="0"/>
              <a:t> </a:t>
            </a:r>
            <a:r>
              <a:rPr lang="en-IN" sz="2400" dirty="0" smtClean="0">
                <a:solidFill>
                  <a:srgbClr val="000000"/>
                </a:solidFill>
                <a:latin typeface="Times New Roman"/>
                <a:cs typeface="Times New Roman"/>
              </a:rPr>
              <a:t>Ratio</a:t>
            </a:r>
            <a:r>
              <a:rPr lang="en-IN" sz="2400" dirty="0">
                <a:solidFill>
                  <a:srgbClr val="000000"/>
                </a:solidFill>
                <a:latin typeface="Times New Roman"/>
                <a:cs typeface="Times New Roman"/>
              </a:rPr>
              <a:t>:</a:t>
            </a:r>
          </a:p>
          <a:p>
            <a:pPr algn="just"/>
            <a:r>
              <a:rPr lang="en-IN" sz="2400" dirty="0">
                <a:solidFill>
                  <a:srgbClr val="000000"/>
                </a:solidFill>
                <a:latin typeface="Times New Roman"/>
                <a:cs typeface="Times New Roman"/>
              </a:rPr>
              <a:t>13. </a:t>
            </a:r>
            <a:r>
              <a:rPr lang="en-IN" sz="2400" dirty="0" smtClean="0">
                <a:solidFill>
                  <a:srgbClr val="000000"/>
                </a:solidFill>
                <a:latin typeface="Times New Roman"/>
                <a:cs typeface="Times New Roman"/>
              </a:rPr>
              <a:t>the </a:t>
            </a:r>
            <a:r>
              <a:rPr lang="en-IN" sz="2400" dirty="0">
                <a:solidFill>
                  <a:srgbClr val="000000"/>
                </a:solidFill>
                <a:latin typeface="Times New Roman"/>
                <a:cs typeface="Times New Roman"/>
              </a:rPr>
              <a:t>Ombudsman committed jurisdictional error by directing regularisation of unauthorised use of electricity by the respondent and refund of the alleged excess amount charged by the appellant.</a:t>
            </a:r>
          </a:p>
          <a:p>
            <a:pPr algn="just"/>
            <a:r>
              <a:rPr lang="en-IN" sz="2400" dirty="0">
                <a:solidFill>
                  <a:srgbClr val="000000"/>
                </a:solidFill>
                <a:latin typeface="Times New Roman"/>
                <a:cs typeface="Times New Roman"/>
              </a:rPr>
              <a:t>14. The fact that the appellant could not release connection with a load of 2548 kW on account of non-availability of transformer necessary for transfer of 8 MVA load from 66 kV Sub-Station, GT Road, Ludhiana had no bearing on the issue of consumption of electricity by the respondent beyond the sanctioned load. Undisputedly, in terms of the request made by the respondent, the Chief Engineer had sanctioned connection on the existing system with a load of 1500 kW, but the respondent used excess load to the tune of 481.637 kW and this amounted to unauthorised use of electrical energy.</a:t>
            </a:r>
          </a:p>
          <a:p>
            <a:endParaRPr lang="en-US" dirty="0" smtClean="0"/>
          </a:p>
          <a:p>
            <a:endParaRPr lang="en-US" dirty="0"/>
          </a:p>
        </p:txBody>
      </p:sp>
    </p:spTree>
    <p:extLst>
      <p:ext uri="{BB962C8B-B14F-4D97-AF65-F5344CB8AC3E}">
        <p14:creationId xmlns:p14="http://schemas.microsoft.com/office/powerpoint/2010/main" val="3321720136"/>
      </p:ext>
    </p:extLst>
  </p:cSld>
  <p:clrMapOvr>
    <a:masterClrMapping/>
  </p:clrMapOvr>
  <p:timing>
    <p:tnLst>
      <p:par>
        <p:cTn xmlns:p14="http://schemas.microsoft.com/office/powerpoint/2010/mai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pPr algn="just"/>
            <a:r>
              <a:rPr lang="en-IN" dirty="0">
                <a:solidFill>
                  <a:srgbClr val="000000"/>
                </a:solidFill>
                <a:latin typeface="Times New Roman"/>
                <a:cs typeface="Times New Roman"/>
              </a:rPr>
              <a:t>It is also not in dispute that after installation of a new transformer, the respondent could not avail the balance load within the stipulated time of six months and when the authority concerned issued notice dated 13-12-2001 and reminder dated 23-5-2002, its representative refused to submit fresh A&amp;A form necessary for release of the balance load. This being the position, the fault, if any, for non-release of the balance load lay at the doors of the respondent and the Ombudsman committed serious error by directing the appellant to refund the alleged excess amount collected from the respondent on account of use of electricity over and above the sanctioned load.</a:t>
            </a:r>
          </a:p>
          <a:p>
            <a:endParaRPr lang="en-US" dirty="0"/>
          </a:p>
        </p:txBody>
      </p:sp>
    </p:spTree>
    <p:extLst>
      <p:ext uri="{BB962C8B-B14F-4D97-AF65-F5344CB8AC3E}">
        <p14:creationId xmlns:p14="http://schemas.microsoft.com/office/powerpoint/2010/main" val="385390397"/>
      </p:ext>
    </p:extLst>
  </p:cSld>
  <p:clrMapOvr>
    <a:masterClrMapping/>
  </p:clrMapOvr>
  <p:timing>
    <p:tnLst>
      <p:par>
        <p:cTn xmlns:p14="http://schemas.microsoft.com/office/powerpoint/2010/mai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13391" y="0"/>
            <a:ext cx="7950228" cy="1450757"/>
          </a:xfrm>
        </p:spPr>
        <p:txBody>
          <a:bodyPr>
            <a:normAutofit/>
          </a:bodyPr>
          <a:lstStyle/>
          <a:p>
            <a:pPr algn="just"/>
            <a:r>
              <a:rPr lang="en-IN" sz="2400" b="1" i="1" dirty="0">
                <a:solidFill>
                  <a:srgbClr val="000000"/>
                </a:solidFill>
                <a:latin typeface="Times New Roman"/>
                <a:cs typeface="Times New Roman"/>
              </a:rPr>
              <a:t>Briahanmumbai Municipal Corporation v. Yatish Sharma &amp; Ors. AIR 2007 Bom </a:t>
            </a:r>
            <a:r>
              <a:rPr lang="en-IN" sz="2400" b="1" i="1" dirty="0" smtClean="0">
                <a:solidFill>
                  <a:srgbClr val="000000"/>
                </a:solidFill>
                <a:latin typeface="Times New Roman"/>
                <a:cs typeface="Times New Roman"/>
              </a:rPr>
              <a:t>73</a:t>
            </a:r>
            <a:r>
              <a:rPr lang="en-IN" sz="2400" dirty="0" smtClean="0">
                <a:solidFill>
                  <a:srgbClr val="000000"/>
                </a:solidFill>
                <a:latin typeface="Times New Roman"/>
                <a:cs typeface="Times New Roman"/>
              </a:rPr>
              <a:t>- Bombay High Court</a:t>
            </a:r>
            <a:endParaRPr lang="en-US" sz="2400" dirty="0">
              <a:solidFill>
                <a:srgbClr val="000000"/>
              </a:solidFill>
              <a:latin typeface="Times New Roman"/>
              <a:cs typeface="Times New Roman"/>
            </a:endParaRPr>
          </a:p>
        </p:txBody>
      </p:sp>
      <p:sp>
        <p:nvSpPr>
          <p:cNvPr id="3" name="Content Placeholder 2"/>
          <p:cNvSpPr>
            <a:spLocks noGrp="1"/>
          </p:cNvSpPr>
          <p:nvPr>
            <p:ph idx="1"/>
          </p:nvPr>
        </p:nvSpPr>
        <p:spPr>
          <a:xfrm>
            <a:off x="131953" y="1713769"/>
            <a:ext cx="8527528" cy="4686480"/>
          </a:xfrm>
        </p:spPr>
        <p:txBody>
          <a:bodyPr>
            <a:normAutofit fontScale="92500" lnSpcReduction="10000"/>
          </a:bodyPr>
          <a:lstStyle/>
          <a:p>
            <a:pPr algn="just"/>
            <a:r>
              <a:rPr lang="en-IN" sz="2200" b="1" dirty="0">
                <a:solidFill>
                  <a:srgbClr val="000000"/>
                </a:solidFill>
                <a:latin typeface="Times New Roman"/>
                <a:cs typeface="Times New Roman"/>
              </a:rPr>
              <a:t>Facts</a:t>
            </a:r>
            <a:r>
              <a:rPr lang="en-IN" sz="2200" b="1" dirty="0" smtClean="0">
                <a:solidFill>
                  <a:srgbClr val="000000"/>
                </a:solidFill>
                <a:latin typeface="Times New Roman"/>
                <a:cs typeface="Times New Roman"/>
              </a:rPr>
              <a:t>:</a:t>
            </a:r>
          </a:p>
          <a:p>
            <a:pPr algn="just"/>
            <a:r>
              <a:rPr lang="en-IN" sz="2100" dirty="0" smtClean="0">
                <a:solidFill>
                  <a:srgbClr val="000000"/>
                </a:solidFill>
                <a:latin typeface="Times New Roman"/>
                <a:cs typeface="Times New Roman"/>
              </a:rPr>
              <a:t> </a:t>
            </a:r>
            <a:r>
              <a:rPr lang="en-IN" sz="2100" dirty="0">
                <a:solidFill>
                  <a:srgbClr val="000000"/>
                </a:solidFill>
                <a:latin typeface="Times New Roman"/>
                <a:cs typeface="Times New Roman"/>
              </a:rPr>
              <a:t>The factual position is that no meter reading was taken between January and May, 2000. On 27th May, 2000 a site inspection was carried out at which it was revealed that the electronic meter was found to have stopped and there was no display thereon. The electronic meter was replaced on the same day by another electronic meter. Between the months of January and May, 2000, in the absence of a meter reading, the consumers were billed on an assumed basis.</a:t>
            </a:r>
          </a:p>
          <a:p>
            <a:pPr algn="just"/>
            <a:r>
              <a:rPr lang="en-IN" sz="2100" dirty="0">
                <a:solidFill>
                  <a:srgbClr val="000000"/>
                </a:solidFill>
                <a:latin typeface="Times New Roman"/>
                <a:cs typeface="Times New Roman"/>
              </a:rPr>
              <a:t>A supplementary bill was raised by the petitioner for the period from 19th January, 2000 to 27th May, 2000 on the basis of the average taken on 3621 kwh units per month. This average as noted above was the average monthly consumption recorded on the new meter, P 980673 between the period 27th May, 2000 and 1st June, 2001.</a:t>
            </a:r>
          </a:p>
          <a:p>
            <a:pPr algn="just"/>
            <a:r>
              <a:rPr lang="en-IN" sz="2100" dirty="0">
                <a:solidFill>
                  <a:srgbClr val="000000"/>
                </a:solidFill>
                <a:latin typeface="Times New Roman"/>
                <a:cs typeface="Times New Roman"/>
              </a:rPr>
              <a:t>The consumers in the present case approached the Consumer Grievance Reddressal Forum which has been constituted under the provisions of section 42(5) of the Electricity Act, 2003. The Forum passed an order (Exhibit A) directing the petitioner to restrict the amendment of the bill to a period of three months based upon an average to be taken of the period prior to the disputed period. In holding so, the Forum relied upon a directive of the </a:t>
            </a:r>
            <a:r>
              <a:rPr lang="en-IN" sz="2100" dirty="0" smtClean="0">
                <a:solidFill>
                  <a:srgbClr val="000000"/>
                </a:solidFill>
                <a:latin typeface="Times New Roman"/>
                <a:cs typeface="Times New Roman"/>
              </a:rPr>
              <a:t>Maharashtra.</a:t>
            </a:r>
            <a:endParaRPr lang="en-IN" sz="2100" dirty="0">
              <a:solidFill>
                <a:srgbClr val="000000"/>
              </a:solidFill>
              <a:latin typeface="Times New Roman"/>
              <a:cs typeface="Times New Roman"/>
            </a:endParaRPr>
          </a:p>
          <a:p>
            <a:endParaRPr lang="en-US" dirty="0"/>
          </a:p>
        </p:txBody>
      </p:sp>
    </p:spTree>
    <p:extLst>
      <p:ext uri="{BB962C8B-B14F-4D97-AF65-F5344CB8AC3E}">
        <p14:creationId xmlns:p14="http://schemas.microsoft.com/office/powerpoint/2010/main" val="2182667640"/>
      </p:ext>
    </p:extLst>
  </p:cSld>
  <p:clrMapOvr>
    <a:masterClrMapping/>
  </p:clrMapOvr>
  <p:timing>
    <p:tnLst>
      <p:par>
        <p:cTn xmlns:p14="http://schemas.microsoft.com/office/powerpoint/2010/mai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a:xfrm>
            <a:off x="676265" y="1863989"/>
            <a:ext cx="7822450" cy="4252536"/>
          </a:xfrm>
        </p:spPr>
        <p:txBody>
          <a:bodyPr>
            <a:normAutofit lnSpcReduction="10000"/>
          </a:bodyPr>
          <a:lstStyle/>
          <a:p>
            <a:pPr algn="just"/>
            <a:r>
              <a:rPr lang="en-IN" dirty="0">
                <a:solidFill>
                  <a:srgbClr val="000000"/>
                </a:solidFill>
                <a:latin typeface="Times New Roman"/>
                <a:cs typeface="Times New Roman"/>
              </a:rPr>
              <a:t>Regulatory Energy Commission dated 23rd February, 2005. The consumers thereupon moved the Third respondent, who is the Ombudsman appointed under section 42(6) of the Electricity Act 2003 read with Rule 272. The Ombudsman by an order dated 24th August, 2005 set aside the order of the Grievance Redressal Forum and came to the conclusion that the Undertaking was not justified in raising a supplementary bill. The Ombudsman held that since the supplementary bill was raised after a period of four years “from the date when it first became due”, the amount was not recoverable under the provisions of section 56(2) of the Act.</a:t>
            </a:r>
          </a:p>
          <a:p>
            <a:pPr algn="just"/>
            <a:r>
              <a:rPr lang="en-IN" b="1" dirty="0">
                <a:solidFill>
                  <a:srgbClr val="000000"/>
                </a:solidFill>
                <a:latin typeface="Times New Roman"/>
                <a:cs typeface="Times New Roman"/>
              </a:rPr>
              <a:t>Issue: </a:t>
            </a:r>
            <a:endParaRPr lang="en-IN" b="1" dirty="0" smtClean="0">
              <a:solidFill>
                <a:srgbClr val="000000"/>
              </a:solidFill>
              <a:latin typeface="Times New Roman"/>
              <a:cs typeface="Times New Roman"/>
            </a:endParaRPr>
          </a:p>
          <a:p>
            <a:pPr algn="just"/>
            <a:r>
              <a:rPr lang="en-IN" dirty="0" smtClean="0">
                <a:solidFill>
                  <a:srgbClr val="000000"/>
                </a:solidFill>
                <a:latin typeface="Times New Roman"/>
                <a:cs typeface="Times New Roman"/>
              </a:rPr>
              <a:t>Whether </a:t>
            </a:r>
            <a:r>
              <a:rPr lang="en-IN" dirty="0">
                <a:solidFill>
                  <a:srgbClr val="000000"/>
                </a:solidFill>
                <a:latin typeface="Times New Roman"/>
                <a:cs typeface="Times New Roman"/>
              </a:rPr>
              <a:t>the charges for electricity became due immediately upon the usage of energy. The supplementary bill raised in August, 2004 for the disputed period between January and May, 2000 was barred under sub-section (2) of section 56.</a:t>
            </a:r>
          </a:p>
          <a:p>
            <a:endParaRPr lang="en-US" dirty="0"/>
          </a:p>
        </p:txBody>
      </p:sp>
    </p:spTree>
    <p:extLst>
      <p:ext uri="{BB962C8B-B14F-4D97-AF65-F5344CB8AC3E}">
        <p14:creationId xmlns:p14="http://schemas.microsoft.com/office/powerpoint/2010/main" val="2326196426"/>
      </p:ext>
    </p:extLst>
  </p:cSld>
  <p:clrMapOvr>
    <a:masterClrMapping/>
  </p:clrMapOvr>
  <p:timing>
    <p:tnLst>
      <p:par>
        <p:cTn xmlns:p14="http://schemas.microsoft.com/office/powerpoint/2010/mai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dirty="0"/>
          </a:p>
        </p:txBody>
      </p:sp>
      <p:sp>
        <p:nvSpPr>
          <p:cNvPr id="4" name="Rectangle 3"/>
          <p:cNvSpPr/>
          <p:nvPr/>
        </p:nvSpPr>
        <p:spPr>
          <a:xfrm>
            <a:off x="362874" y="1826974"/>
            <a:ext cx="8247126" cy="4154983"/>
          </a:xfrm>
          <a:prstGeom prst="rect">
            <a:avLst/>
          </a:prstGeom>
        </p:spPr>
        <p:txBody>
          <a:bodyPr wrap="square">
            <a:spAutoFit/>
          </a:bodyPr>
          <a:lstStyle/>
          <a:p>
            <a:pPr algn="just"/>
            <a:r>
              <a:rPr lang="en-IN" sz="2400" b="1" dirty="0">
                <a:latin typeface="Times New Roman"/>
                <a:cs typeface="Times New Roman"/>
              </a:rPr>
              <a:t>Ratio</a:t>
            </a:r>
            <a:r>
              <a:rPr lang="en-IN" sz="2400" b="1" dirty="0" smtClean="0">
                <a:latin typeface="Times New Roman"/>
                <a:cs typeface="Times New Roman"/>
              </a:rPr>
              <a:t>:</a:t>
            </a:r>
            <a:endParaRPr lang="en-IN" sz="2000" b="1" dirty="0">
              <a:latin typeface="Times New Roman"/>
              <a:cs typeface="Times New Roman"/>
            </a:endParaRPr>
          </a:p>
          <a:p>
            <a:pPr algn="just"/>
            <a:r>
              <a:rPr lang="en-IN" sz="2000" dirty="0">
                <a:latin typeface="Times New Roman"/>
                <a:cs typeface="Times New Roman"/>
              </a:rPr>
              <a:t>8. …Though the liability of a consumer arises or is occasioned by the consumption of electricity, the payment falls due only upon the service of a bill. Thus, for the purposes of sub-section (1) and sub-section (2) of section 56, a sum can be regarded as due from the consumer only after a bill on account of the electricity charges is served upon him. In fact, under the later part of sub-section (2) of section 56 an exception is carved out to the principle that no sum due from the consumer shall be recoverable after a period of two years from the date when such sum became due. The exception is that when such sum is shown continuously as recoverable as arrears of charges for electricity supply. In other words, where a bill continues to show the sum recoverable as arrears of charges for electricity supplied, the sum due can fall for recovery even after the expiry of a period of two years.</a:t>
            </a:r>
          </a:p>
        </p:txBody>
      </p:sp>
    </p:spTree>
    <p:extLst>
      <p:ext uri="{BB962C8B-B14F-4D97-AF65-F5344CB8AC3E}">
        <p14:creationId xmlns:p14="http://schemas.microsoft.com/office/powerpoint/2010/main" val="4007591677"/>
      </p:ext>
    </p:extLst>
  </p:cSld>
  <p:clrMapOvr>
    <a:masterClrMapping/>
  </p:clrMapOvr>
  <p:timing>
    <p:tnLst>
      <p:par>
        <p:cTn xmlns:p14="http://schemas.microsoft.com/office/powerpoint/2010/mai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75546" y="270109"/>
            <a:ext cx="7951981" cy="1450757"/>
          </a:xfrm>
        </p:spPr>
        <p:txBody>
          <a:bodyPr>
            <a:normAutofit/>
          </a:bodyPr>
          <a:lstStyle/>
          <a:p>
            <a:pPr algn="just"/>
            <a:r>
              <a:rPr lang="en-IN" sz="2400" b="1" i="1" dirty="0">
                <a:solidFill>
                  <a:srgbClr val="000000"/>
                </a:solidFill>
                <a:latin typeface="Times New Roman"/>
                <a:cs typeface="Times New Roman"/>
              </a:rPr>
              <a:t>Maharashtra State Electricity Distribution Company Limited v. Vega Chemicals Pvt. Ltd., 2018 SCC OnLine Bom </a:t>
            </a:r>
            <a:r>
              <a:rPr lang="en-IN" sz="2400" b="1" i="1" dirty="0" smtClean="0">
                <a:solidFill>
                  <a:srgbClr val="000000"/>
                </a:solidFill>
                <a:latin typeface="Times New Roman"/>
                <a:cs typeface="Times New Roman"/>
              </a:rPr>
              <a:t>6567- </a:t>
            </a:r>
            <a:r>
              <a:rPr lang="en-IN" sz="2400" dirty="0" smtClean="0">
                <a:solidFill>
                  <a:srgbClr val="000000"/>
                </a:solidFill>
                <a:latin typeface="Times New Roman"/>
                <a:cs typeface="Times New Roman"/>
              </a:rPr>
              <a:t>Bombay High Court</a:t>
            </a:r>
            <a:endParaRPr lang="en-US" sz="2400" dirty="0">
              <a:solidFill>
                <a:srgbClr val="000000"/>
              </a:solidFill>
              <a:latin typeface="Times New Roman"/>
              <a:cs typeface="Times New Roman"/>
            </a:endParaRPr>
          </a:p>
        </p:txBody>
      </p:sp>
      <p:sp>
        <p:nvSpPr>
          <p:cNvPr id="3" name="Content Placeholder 2"/>
          <p:cNvSpPr>
            <a:spLocks noGrp="1"/>
          </p:cNvSpPr>
          <p:nvPr>
            <p:ph idx="1"/>
          </p:nvPr>
        </p:nvSpPr>
        <p:spPr>
          <a:xfrm>
            <a:off x="527817" y="1732026"/>
            <a:ext cx="8346090" cy="4137068"/>
          </a:xfrm>
        </p:spPr>
        <p:txBody>
          <a:bodyPr>
            <a:normAutofit fontScale="92500" lnSpcReduction="20000"/>
          </a:bodyPr>
          <a:lstStyle/>
          <a:p>
            <a:pPr algn="just"/>
            <a:r>
              <a:rPr lang="en-IN" sz="2600" b="1" dirty="0">
                <a:solidFill>
                  <a:srgbClr val="000000"/>
                </a:solidFill>
                <a:latin typeface="Times New Roman"/>
                <a:cs typeface="Times New Roman"/>
              </a:rPr>
              <a:t>Facts: </a:t>
            </a:r>
            <a:endParaRPr lang="en-IN" sz="2600" b="1" dirty="0" smtClean="0">
              <a:solidFill>
                <a:srgbClr val="000000"/>
              </a:solidFill>
              <a:latin typeface="Times New Roman"/>
              <a:cs typeface="Times New Roman"/>
            </a:endParaRPr>
          </a:p>
          <a:p>
            <a:pPr algn="just"/>
            <a:r>
              <a:rPr lang="en-IN" dirty="0" smtClean="0">
                <a:solidFill>
                  <a:srgbClr val="000000"/>
                </a:solidFill>
                <a:latin typeface="Times New Roman"/>
                <a:cs typeface="Times New Roman"/>
              </a:rPr>
              <a:t>The </a:t>
            </a:r>
            <a:r>
              <a:rPr lang="en-IN" dirty="0">
                <a:solidFill>
                  <a:srgbClr val="000000"/>
                </a:solidFill>
                <a:latin typeface="Times New Roman"/>
                <a:cs typeface="Times New Roman"/>
              </a:rPr>
              <a:t>petitioner was aggrieved by the order dated 25-3-2017 delivered by the Consumer Grievance Redressal Forum (established under the section 42(5) of the Electricity Act, 2003) vide which, the grievance of the respondent had been accepted and the supplementary bills raised by the Distribution Company were set aside</a:t>
            </a:r>
          </a:p>
          <a:p>
            <a:pPr algn="just"/>
            <a:r>
              <a:rPr lang="en-IN" dirty="0">
                <a:solidFill>
                  <a:srgbClr val="000000"/>
                </a:solidFill>
                <a:latin typeface="Times New Roman"/>
                <a:cs typeface="Times New Roman"/>
              </a:rPr>
              <a:t>The petitioner conducted periodical testings. It was noticed that the wires of R phase of the Current Transformer (CT) were required to be connected to the R phase of the Potential Transformer (PT). These wires were not properly connected and because of the cross connection, though more electricity was consumed, the meter was under-recording and did not reflect the proper consumption.</a:t>
            </a:r>
          </a:p>
          <a:p>
            <a:pPr algn="just"/>
            <a:r>
              <a:rPr lang="en-IN" dirty="0">
                <a:solidFill>
                  <a:srgbClr val="000000"/>
                </a:solidFill>
                <a:latin typeface="Times New Roman"/>
                <a:cs typeface="Times New Roman"/>
              </a:rPr>
              <a:t>Consequentially, the bills were raised by the petitioner, after drawing an average of the consumption, for payment of arrears.</a:t>
            </a:r>
          </a:p>
          <a:p>
            <a:pPr algn="just"/>
            <a:r>
              <a:rPr lang="en-IN" dirty="0">
                <a:solidFill>
                  <a:srgbClr val="000000"/>
                </a:solidFill>
                <a:latin typeface="Times New Roman"/>
                <a:cs typeface="Times New Roman"/>
              </a:rPr>
              <a:t>The respondent approached the Internal Grievance Redressal Cell. An order was passed on 12-1-2017, which indicates that the percentage of slowness of the meter was considered to be 50%.</a:t>
            </a:r>
          </a:p>
          <a:p>
            <a:endParaRPr lang="en-US" dirty="0"/>
          </a:p>
        </p:txBody>
      </p:sp>
    </p:spTree>
    <p:extLst>
      <p:ext uri="{BB962C8B-B14F-4D97-AF65-F5344CB8AC3E}">
        <p14:creationId xmlns:p14="http://schemas.microsoft.com/office/powerpoint/2010/main" val="1536719544"/>
      </p:ext>
    </p:extLst>
  </p:cSld>
  <p:clrMapOvr>
    <a:masterClrMapping/>
  </p:clrMapOvr>
  <p:timing>
    <p:tnLst>
      <p:par>
        <p:cTn xmlns:p14="http://schemas.microsoft.com/office/powerpoint/2010/mai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a:xfrm>
            <a:off x="362874" y="1730266"/>
            <a:ext cx="8428562" cy="4023360"/>
          </a:xfrm>
        </p:spPr>
        <p:txBody>
          <a:bodyPr>
            <a:normAutofit/>
          </a:bodyPr>
          <a:lstStyle/>
          <a:p>
            <a:pPr algn="just"/>
            <a:r>
              <a:rPr lang="en-IN" sz="2400" b="1" dirty="0" smtClean="0">
                <a:solidFill>
                  <a:srgbClr val="000000"/>
                </a:solidFill>
                <a:latin typeface="Times New Roman"/>
                <a:cs typeface="Times New Roman"/>
              </a:rPr>
              <a:t>Issue: </a:t>
            </a:r>
          </a:p>
          <a:p>
            <a:pPr algn="just"/>
            <a:r>
              <a:rPr lang="en-IN" dirty="0" smtClean="0">
                <a:solidFill>
                  <a:srgbClr val="000000"/>
                </a:solidFill>
                <a:latin typeface="Times New Roman"/>
                <a:cs typeface="Times New Roman"/>
              </a:rPr>
              <a:t>As </a:t>
            </a:r>
            <a:r>
              <a:rPr lang="en-IN" dirty="0">
                <a:solidFill>
                  <a:srgbClr val="000000"/>
                </a:solidFill>
                <a:latin typeface="Times New Roman"/>
                <a:cs typeface="Times New Roman"/>
              </a:rPr>
              <a:t>such, the question raised by the petitioner is as to whether, the act of the Electrician in wrongly attaching the wires to the R, Y and B phases could be said to be a defective meter. Various provisions relied upon by the Forum, while delivering the impugned order, pertain to the limitation for recovering the arrears of electricity charges, if the meter is held to be defective. If the meter is not held to be defective, the petitioner would be entitled to fully recover </a:t>
            </a:r>
            <a:r>
              <a:rPr lang="en-IN" dirty="0" smtClean="0">
                <a:solidFill>
                  <a:srgbClr val="000000"/>
                </a:solidFill>
                <a:latin typeface="Times New Roman"/>
                <a:cs typeface="Times New Roman"/>
              </a:rPr>
              <a:t>the shortfall </a:t>
            </a:r>
            <a:r>
              <a:rPr lang="en-IN" dirty="0">
                <a:solidFill>
                  <a:srgbClr val="000000"/>
                </a:solidFill>
                <a:latin typeface="Times New Roman"/>
                <a:cs typeface="Times New Roman"/>
              </a:rPr>
              <a:t>in the payment of charges, which was discovered by the petitioner by conducting a surprise check. The respondent has not disputed that the electrician had wrongly connected the wires, which led to the actual consumption having escaped the recording in the meter.</a:t>
            </a:r>
          </a:p>
          <a:p>
            <a:endParaRPr lang="en-US" dirty="0"/>
          </a:p>
        </p:txBody>
      </p:sp>
    </p:spTree>
    <p:extLst>
      <p:ext uri="{BB962C8B-B14F-4D97-AF65-F5344CB8AC3E}">
        <p14:creationId xmlns:p14="http://schemas.microsoft.com/office/powerpoint/2010/main" val="1670291377"/>
      </p:ext>
    </p:extLst>
  </p:cSld>
  <p:clrMapOvr>
    <a:masterClrMapping/>
  </p:clrMapOvr>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64525" y="176374"/>
            <a:ext cx="8207700" cy="1968039"/>
          </a:xfrm>
        </p:spPr>
        <p:txBody>
          <a:bodyPr>
            <a:normAutofit fontScale="90000"/>
          </a:bodyPr>
          <a:lstStyle/>
          <a:p>
            <a:r>
              <a:rPr lang="en-US" sz="2400" b="1" dirty="0" smtClean="0">
                <a:solidFill>
                  <a:srgbClr val="000000"/>
                </a:solidFill>
                <a:latin typeface="Times New Roman"/>
                <a:cs typeface="Times New Roman"/>
              </a:rPr>
              <a:t>Issues: </a:t>
            </a:r>
            <a:br>
              <a:rPr lang="en-US" sz="2400" b="1" dirty="0" smtClean="0">
                <a:solidFill>
                  <a:srgbClr val="000000"/>
                </a:solidFill>
                <a:latin typeface="Times New Roman"/>
                <a:cs typeface="Times New Roman"/>
              </a:rPr>
            </a:br>
            <a:r>
              <a:rPr lang="en-US" sz="1600" b="1" dirty="0" smtClean="0">
                <a:solidFill>
                  <a:srgbClr val="000000"/>
                </a:solidFill>
                <a:latin typeface="Times New Roman"/>
                <a:cs typeface="Times New Roman"/>
              </a:rPr>
              <a:t/>
            </a:r>
            <a:br>
              <a:rPr lang="en-US" sz="1600" b="1" dirty="0" smtClean="0">
                <a:solidFill>
                  <a:srgbClr val="000000"/>
                </a:solidFill>
                <a:latin typeface="Times New Roman"/>
                <a:cs typeface="Times New Roman"/>
              </a:rPr>
            </a:br>
            <a:r>
              <a:rPr lang="en-US" sz="1800" dirty="0" smtClean="0">
                <a:solidFill>
                  <a:srgbClr val="000000"/>
                </a:solidFill>
                <a:latin typeface="Times New Roman"/>
                <a:cs typeface="Times New Roman"/>
              </a:rPr>
              <a:t>a) What is the meaning to be ascribed to the term “first due” in Section 56(2) of the Electricity Act, 2003?</a:t>
            </a:r>
            <a:br>
              <a:rPr lang="en-US" sz="1800" dirty="0" smtClean="0">
                <a:solidFill>
                  <a:srgbClr val="000000"/>
                </a:solidFill>
                <a:latin typeface="Times New Roman"/>
                <a:cs typeface="Times New Roman"/>
              </a:rPr>
            </a:br>
            <a:r>
              <a:rPr lang="en-US" sz="1800" dirty="0">
                <a:solidFill>
                  <a:srgbClr val="000000"/>
                </a:solidFill>
                <a:latin typeface="Times New Roman"/>
                <a:cs typeface="Times New Roman"/>
              </a:rPr>
              <a:t>b</a:t>
            </a:r>
            <a:r>
              <a:rPr lang="en-US" sz="1800" dirty="0" smtClean="0">
                <a:solidFill>
                  <a:srgbClr val="000000"/>
                </a:solidFill>
                <a:latin typeface="Times New Roman"/>
                <a:cs typeface="Times New Roman"/>
              </a:rPr>
              <a:t>)In the case of a wrong billing tariff having been applied on the account of a mistake, when would the amount become “first due”?</a:t>
            </a:r>
            <a:br>
              <a:rPr lang="en-US" sz="1800" dirty="0" smtClean="0">
                <a:solidFill>
                  <a:srgbClr val="000000"/>
                </a:solidFill>
                <a:latin typeface="Times New Roman"/>
                <a:cs typeface="Times New Roman"/>
              </a:rPr>
            </a:br>
            <a:r>
              <a:rPr lang="en-US" sz="1800" dirty="0">
                <a:solidFill>
                  <a:srgbClr val="000000"/>
                </a:solidFill>
                <a:latin typeface="Times New Roman"/>
                <a:cs typeface="Times New Roman"/>
              </a:rPr>
              <a:t>c</a:t>
            </a:r>
            <a:r>
              <a:rPr lang="en-US" sz="1800" dirty="0" smtClean="0">
                <a:solidFill>
                  <a:srgbClr val="000000"/>
                </a:solidFill>
                <a:latin typeface="Times New Roman"/>
                <a:cs typeface="Times New Roman"/>
              </a:rPr>
              <a:t>)Whether recourse to disconnection of electricity supply may be taken by the licensee company after the lapse of two years in case of a mistake?</a:t>
            </a:r>
            <a:endParaRPr lang="en-US" sz="1800" dirty="0">
              <a:solidFill>
                <a:srgbClr val="000000"/>
              </a:solidFill>
              <a:latin typeface="Times New Roman"/>
              <a:cs typeface="Times New Roman"/>
            </a:endParaRPr>
          </a:p>
        </p:txBody>
      </p:sp>
      <p:sp>
        <p:nvSpPr>
          <p:cNvPr id="3" name="Content Placeholder 2"/>
          <p:cNvSpPr>
            <a:spLocks noGrp="1"/>
          </p:cNvSpPr>
          <p:nvPr>
            <p:ph idx="1"/>
          </p:nvPr>
        </p:nvSpPr>
        <p:spPr>
          <a:xfrm>
            <a:off x="254931" y="2356559"/>
            <a:ext cx="8513430" cy="4023360"/>
          </a:xfrm>
        </p:spPr>
        <p:txBody>
          <a:bodyPr>
            <a:noAutofit/>
          </a:bodyPr>
          <a:lstStyle/>
          <a:p>
            <a:pPr algn="just"/>
            <a:r>
              <a:rPr lang="en-IN" b="1" dirty="0" smtClean="0">
                <a:solidFill>
                  <a:srgbClr val="000000"/>
                </a:solidFill>
                <a:latin typeface="Times New Roman"/>
                <a:cs typeface="Times New Roman"/>
              </a:rPr>
              <a:t>Analysis:</a:t>
            </a:r>
          </a:p>
          <a:p>
            <a:pPr algn="just"/>
            <a:r>
              <a:rPr lang="en-IN" sz="1600" dirty="0" smtClean="0">
                <a:solidFill>
                  <a:srgbClr val="000000"/>
                </a:solidFill>
                <a:latin typeface="Times New Roman"/>
                <a:cs typeface="Times New Roman"/>
              </a:rPr>
              <a:t>The </a:t>
            </a:r>
            <a:r>
              <a:rPr lang="en-IN" sz="1600" dirty="0">
                <a:solidFill>
                  <a:srgbClr val="000000"/>
                </a:solidFill>
                <a:latin typeface="Times New Roman"/>
                <a:cs typeface="Times New Roman"/>
              </a:rPr>
              <a:t>Electricity Act, 2003 is a consumer-friendly statute.1 The Statement of Objects and Reasons to the Act notes that over a period of time, the performance of State Electricity Boards had deteriorated on account of various factors, and the need was felt to frame a self-contained comprehensive legislation, which led to the enactment of the Electricity </a:t>
            </a:r>
            <a:r>
              <a:rPr lang="en-IN" sz="1600" dirty="0" smtClean="0">
                <a:solidFill>
                  <a:srgbClr val="000000"/>
                </a:solidFill>
                <a:latin typeface="Times New Roman"/>
                <a:cs typeface="Times New Roman"/>
              </a:rPr>
              <a:t>Act, 2003. In </a:t>
            </a:r>
            <a:r>
              <a:rPr lang="en-IN" sz="1600" dirty="0">
                <a:solidFill>
                  <a:srgbClr val="000000"/>
                </a:solidFill>
                <a:latin typeface="Times New Roman"/>
                <a:cs typeface="Times New Roman"/>
              </a:rPr>
              <a:t>the case of electricity, the charges are ascertained and recovered as per the tariff notified by the State Electricity Board, or under an electricity supply agreement between the </a:t>
            </a:r>
            <a:r>
              <a:rPr lang="en-IN" sz="1600" dirty="0" smtClean="0">
                <a:solidFill>
                  <a:srgbClr val="000000"/>
                </a:solidFill>
                <a:latin typeface="Times New Roman"/>
                <a:cs typeface="Times New Roman"/>
              </a:rPr>
              <a:t>parties. </a:t>
            </a:r>
          </a:p>
          <a:p>
            <a:pPr algn="just"/>
            <a:r>
              <a:rPr lang="en-IN" sz="1600" dirty="0" smtClean="0">
                <a:solidFill>
                  <a:srgbClr val="000000"/>
                </a:solidFill>
                <a:latin typeface="Times New Roman"/>
                <a:cs typeface="Times New Roman"/>
              </a:rPr>
              <a:t>The </a:t>
            </a:r>
            <a:r>
              <a:rPr lang="en-IN" sz="1600" dirty="0">
                <a:solidFill>
                  <a:srgbClr val="000000"/>
                </a:solidFill>
                <a:latin typeface="Times New Roman"/>
                <a:cs typeface="Times New Roman"/>
              </a:rPr>
              <a:t>present Civil Appeal pertains to the interpretation of Section </a:t>
            </a:r>
            <a:r>
              <a:rPr lang="en-IN" sz="1600" dirty="0" smtClean="0">
                <a:solidFill>
                  <a:srgbClr val="000000"/>
                </a:solidFill>
                <a:latin typeface="Times New Roman"/>
                <a:cs typeface="Times New Roman"/>
              </a:rPr>
              <a:t>56</a:t>
            </a:r>
            <a:r>
              <a:rPr lang="en-IN" sz="1600" dirty="0">
                <a:solidFill>
                  <a:srgbClr val="000000"/>
                </a:solidFill>
                <a:latin typeface="Times New Roman"/>
                <a:cs typeface="Times New Roman"/>
              </a:rPr>
              <a:t> </a:t>
            </a:r>
            <a:r>
              <a:rPr lang="en-IN" sz="1600" dirty="0" smtClean="0">
                <a:solidFill>
                  <a:srgbClr val="000000"/>
                </a:solidFill>
                <a:latin typeface="Times New Roman"/>
                <a:cs typeface="Times New Roman"/>
              </a:rPr>
              <a:t>of </a:t>
            </a:r>
            <a:r>
              <a:rPr lang="en-IN" sz="1600" dirty="0">
                <a:solidFill>
                  <a:srgbClr val="000000"/>
                </a:solidFill>
                <a:latin typeface="Times New Roman"/>
                <a:cs typeface="Times New Roman"/>
              </a:rPr>
              <a:t>the </a:t>
            </a:r>
            <a:r>
              <a:rPr lang="en-IN" sz="1600" dirty="0" smtClean="0">
                <a:solidFill>
                  <a:srgbClr val="000000"/>
                </a:solidFill>
                <a:latin typeface="Times New Roman"/>
                <a:cs typeface="Times New Roman"/>
              </a:rPr>
              <a:t>Act. </a:t>
            </a:r>
            <a:r>
              <a:rPr lang="en-IN" sz="1600" dirty="0">
                <a:solidFill>
                  <a:srgbClr val="000000"/>
                </a:solidFill>
                <a:latin typeface="Times New Roman"/>
                <a:cs typeface="Times New Roman"/>
              </a:rPr>
              <a:t>The obligation of a consumer to pay electricity charges arises after the bill is issued by the licensee company. The bill sets out the time within which the charges are to be paid. If the consumer fails to pay the charges within the stipulated period, they get carried forward to the next bill as </a:t>
            </a:r>
            <a:r>
              <a:rPr lang="en-IN" sz="1600" dirty="0" smtClean="0">
                <a:solidFill>
                  <a:srgbClr val="000000"/>
                </a:solidFill>
                <a:latin typeface="Times New Roman"/>
                <a:cs typeface="Times New Roman"/>
              </a:rPr>
              <a:t>arrears.The </a:t>
            </a:r>
            <a:r>
              <a:rPr lang="en-IN" sz="1600" dirty="0">
                <a:solidFill>
                  <a:srgbClr val="000000"/>
                </a:solidFill>
                <a:latin typeface="Times New Roman"/>
                <a:cs typeface="Times New Roman"/>
              </a:rPr>
              <a:t>proviso to Section 56(1) carves out an exception by providing that the disconnection will not be effected if the consumer either deposits the amount “under protest”, or deposits the average charges paid during the preceding six months</a:t>
            </a:r>
            <a:r>
              <a:rPr lang="en-IN" sz="1600" dirty="0" smtClean="0">
                <a:solidFill>
                  <a:srgbClr val="000000"/>
                </a:solidFill>
                <a:latin typeface="Times New Roman"/>
                <a:cs typeface="Times New Roman"/>
              </a:rPr>
              <a:t>. </a:t>
            </a:r>
          </a:p>
          <a:p>
            <a:endParaRPr lang="en-US" dirty="0"/>
          </a:p>
        </p:txBody>
      </p:sp>
    </p:spTree>
    <p:extLst>
      <p:ext uri="{BB962C8B-B14F-4D97-AF65-F5344CB8AC3E}">
        <p14:creationId xmlns:p14="http://schemas.microsoft.com/office/powerpoint/2010/main" val="4187777130"/>
      </p:ext>
    </p:extLst>
  </p:cSld>
  <p:clrMapOvr>
    <a:masterClrMapping/>
  </p:clrMapOvr>
  <p:timing>
    <p:tnLst>
      <p:par>
        <p:cTn xmlns:p14="http://schemas.microsoft.com/office/powerpoint/2010/mai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fontScale="92500" lnSpcReduction="20000"/>
          </a:bodyPr>
          <a:lstStyle/>
          <a:p>
            <a:pPr algn="just"/>
            <a:r>
              <a:rPr lang="en-IN" sz="2600" b="1" dirty="0">
                <a:solidFill>
                  <a:srgbClr val="000000"/>
                </a:solidFill>
                <a:latin typeface="Times New Roman"/>
                <a:cs typeface="Times New Roman"/>
              </a:rPr>
              <a:t>Ratio:</a:t>
            </a:r>
          </a:p>
          <a:p>
            <a:pPr algn="just"/>
            <a:r>
              <a:rPr lang="en-IN" sz="2100" dirty="0">
                <a:solidFill>
                  <a:srgbClr val="000000"/>
                </a:solidFill>
                <a:latin typeface="Times New Roman"/>
                <a:cs typeface="Times New Roman"/>
              </a:rPr>
              <a:t>…the electrical inspector does not have the jurisdiction under section 26(6) when there is a defect in the wiring and so long as there is no defect in the meter itself</a:t>
            </a:r>
          </a:p>
          <a:p>
            <a:pPr algn="just"/>
            <a:r>
              <a:rPr lang="en-IN" sz="2100" dirty="0">
                <a:solidFill>
                  <a:srgbClr val="000000"/>
                </a:solidFill>
                <a:latin typeface="Times New Roman"/>
                <a:cs typeface="Times New Roman"/>
              </a:rPr>
              <a:t>33. It is, therefore, obvious in the present case that there was nothing intrinsically wrong with the meter. An under-recording of electricity consumed was associated with the act of the electrician in wrongly attaching the wires to the R, Y and B phases. I am, therefore, of the view that such a wrong attachment of wiring by the electrician would not amount to a defect in the meter. Consequentially, due to the under-recording of the meter, the consumer has consumed such energy as was normally required to be consumed and the petitioner has lost the revenue for such under-recording.</a:t>
            </a:r>
          </a:p>
          <a:p>
            <a:pPr algn="just"/>
            <a:r>
              <a:rPr lang="en-IN" sz="2100" dirty="0">
                <a:solidFill>
                  <a:srgbClr val="000000"/>
                </a:solidFill>
                <a:latin typeface="Times New Roman"/>
                <a:cs typeface="Times New Roman"/>
              </a:rPr>
              <a:t>34. Clause 3.4.4 of the Regulations, 2005 enables the petitioner to recover the charges for the electricity actually supplied, which would include a fixed charge as per the prescribed rates. The consumer, therefore, has to pay full charges for the electricity actually consumed.</a:t>
            </a:r>
          </a:p>
          <a:p>
            <a:endParaRPr lang="en-US" dirty="0"/>
          </a:p>
        </p:txBody>
      </p:sp>
    </p:spTree>
    <p:extLst>
      <p:ext uri="{BB962C8B-B14F-4D97-AF65-F5344CB8AC3E}">
        <p14:creationId xmlns:p14="http://schemas.microsoft.com/office/powerpoint/2010/main" val="2048382058"/>
      </p:ext>
    </p:extLst>
  </p:cSld>
  <p:clrMapOvr>
    <a:masterClrMapping/>
  </p:clrMapOvr>
  <p:timing>
    <p:tnLst>
      <p:par>
        <p:cTn xmlns:p14="http://schemas.microsoft.com/office/powerpoint/2010/mai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1" name="Text Placeholder 2">
            <a:extLst>
              <a:ext uri="{FF2B5EF4-FFF2-40B4-BE49-F238E27FC236}">
                <a16:creationId xmlns="" xmlns:a16="http://schemas.microsoft.com/office/drawing/2014/main" id="{405DE70E-6CDD-49E7-A753-2AB892FB9315}"/>
              </a:ext>
            </a:extLst>
          </p:cNvPr>
          <p:cNvSpPr>
            <a:spLocks noGrp="1"/>
          </p:cNvSpPr>
          <p:nvPr>
            <p:ph idx="1"/>
          </p:nvPr>
        </p:nvSpPr>
        <p:spPr>
          <a:xfrm>
            <a:off x="1041400" y="2374900"/>
            <a:ext cx="7010400" cy="3535363"/>
          </a:xfrm>
        </p:spPr>
        <p:txBody>
          <a:bodyPr/>
          <a:lstStyle/>
          <a:p>
            <a:pPr marL="0" indent="0" algn="ctr">
              <a:buFont typeface="Wingdings" panose="05000000000000000000" pitchFamily="2" charset="2"/>
              <a:buNone/>
            </a:pPr>
            <a:r>
              <a:rPr lang="en-IN" altLang="en-US" sz="6000" dirty="0">
                <a:solidFill>
                  <a:srgbClr val="000000"/>
                </a:solidFill>
                <a:latin typeface="Times New Roman"/>
                <a:cs typeface="Times New Roman"/>
              </a:rPr>
              <a:t>Thank You !</a:t>
            </a:r>
          </a:p>
        </p:txBody>
      </p:sp>
    </p:spTree>
    <p:extLst>
      <p:ext uri="{BB962C8B-B14F-4D97-AF65-F5344CB8AC3E}">
        <p14:creationId xmlns:p14="http://schemas.microsoft.com/office/powerpoint/2010/main" val="269563731"/>
      </p:ext>
    </p:extLst>
  </p:cSld>
  <p:clrMapOvr>
    <a:masterClrMapping/>
  </p:clrMapOvr>
  <p:transition xmlns:p14="http://schemas.microsoft.com/office/powerpoint/2010/main" spd="slow"/>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5100" y="1124804"/>
            <a:ext cx="8699500" cy="1450757"/>
          </a:xfrm>
        </p:spPr>
        <p:txBody>
          <a:bodyPr>
            <a:noAutofit/>
          </a:bodyPr>
          <a:lstStyle/>
          <a:p>
            <a:pPr marL="0" indent="0" algn="just"/>
            <a:r>
              <a:rPr lang="en-IN" sz="1600" dirty="0">
                <a:solidFill>
                  <a:srgbClr val="000000"/>
                </a:solidFill>
                <a:latin typeface="Times New Roman"/>
                <a:cs typeface="Times New Roman"/>
              </a:rPr>
              <a:t>Sub-section (2) of Section 56 by a non obstante clause provides that notwithstanding anything contained in any other law for the time being in force, no sum due from any consumer, shall be recoverable under Section 56, after the expiry of two years from the date when the sum became “first due”, unless such sum was shown continuously recoverable as arrears of charges for the electricity supplied, nor would the licensee company disconnect the electricity supply of the consumer.</a:t>
            </a:r>
            <a:br>
              <a:rPr lang="en-IN" sz="1600" dirty="0">
                <a:solidFill>
                  <a:srgbClr val="000000"/>
                </a:solidFill>
                <a:latin typeface="Times New Roman"/>
                <a:cs typeface="Times New Roman"/>
              </a:rPr>
            </a:br>
            <a:r>
              <a:rPr lang="en-US" sz="1600" dirty="0"/>
              <a:t/>
            </a:r>
            <a:br>
              <a:rPr lang="en-US" sz="1600" dirty="0"/>
            </a:br>
            <a:r>
              <a:rPr lang="en-US" sz="1600" dirty="0" smtClean="0">
                <a:solidFill>
                  <a:srgbClr val="000000"/>
                </a:solidFill>
                <a:latin typeface="Times New Roman"/>
                <a:cs typeface="Times New Roman"/>
              </a:rPr>
              <a:t>The liability to pay arises on the consumption of electricity. The obligation to pay would arise when the bill is issued by the licensee company, quantifying the charges to be paid. Electricity charges would become the “first due” only after the bill is issued to the consumer, even though the liability to pay may arise on the consumption of electricity.</a:t>
            </a:r>
            <a:endParaRPr lang="en-US" sz="1600" dirty="0">
              <a:solidFill>
                <a:srgbClr val="000000"/>
              </a:solidFill>
              <a:latin typeface="Times New Roman"/>
              <a:cs typeface="Times New Roman"/>
            </a:endParaRPr>
          </a:p>
        </p:txBody>
      </p:sp>
      <p:sp>
        <p:nvSpPr>
          <p:cNvPr id="3" name="Content Placeholder 2"/>
          <p:cNvSpPr>
            <a:spLocks noGrp="1"/>
          </p:cNvSpPr>
          <p:nvPr>
            <p:ph idx="1"/>
          </p:nvPr>
        </p:nvSpPr>
        <p:spPr>
          <a:xfrm>
            <a:off x="165101" y="2607734"/>
            <a:ext cx="8699500" cy="4428066"/>
          </a:xfrm>
        </p:spPr>
        <p:txBody>
          <a:bodyPr>
            <a:normAutofit/>
          </a:bodyPr>
          <a:lstStyle/>
          <a:p>
            <a:pPr lvl="0" algn="just"/>
            <a:r>
              <a:rPr lang="en-IN" sz="1600" dirty="0">
                <a:solidFill>
                  <a:srgbClr val="000000"/>
                </a:solidFill>
                <a:latin typeface="Times New Roman"/>
                <a:cs typeface="Times New Roman"/>
              </a:rPr>
              <a:t>T</a:t>
            </a:r>
            <a:r>
              <a:rPr lang="en-IN" sz="1600" dirty="0" smtClean="0">
                <a:solidFill>
                  <a:srgbClr val="000000"/>
                </a:solidFill>
                <a:latin typeface="Times New Roman"/>
                <a:cs typeface="Times New Roman"/>
              </a:rPr>
              <a:t>he </a:t>
            </a:r>
            <a:r>
              <a:rPr lang="en-IN" sz="1600" dirty="0">
                <a:solidFill>
                  <a:srgbClr val="000000"/>
                </a:solidFill>
                <a:latin typeface="Times New Roman"/>
                <a:cs typeface="Times New Roman"/>
              </a:rPr>
              <a:t>next issue is as to whether the period of limitation of two years provided by Section 56(2) of the Act, would be applicable to an additional or supplementary demand</a:t>
            </a:r>
            <a:r>
              <a:rPr lang="en-IN" sz="1600" dirty="0" smtClean="0">
                <a:solidFill>
                  <a:srgbClr val="000000"/>
                </a:solidFill>
                <a:latin typeface="Times New Roman"/>
                <a:cs typeface="Times New Roman"/>
              </a:rPr>
              <a:t>. </a:t>
            </a:r>
            <a:r>
              <a:rPr lang="en-IN" sz="1600" dirty="0">
                <a:solidFill>
                  <a:srgbClr val="000000"/>
                </a:solidFill>
                <a:latin typeface="Times New Roman"/>
                <a:cs typeface="Times New Roman"/>
              </a:rPr>
              <a:t>Prior to the coming into force of the Electricity Act, 2003, the Indian Electricity Act, 1910 governed the law pertaining to the use and supply of electricity in India. Section 24 of the Indian Electricity Act, 1910 read as follows :– “24. Discontinuance of supply to consumer neglecting to pay charge.</a:t>
            </a:r>
          </a:p>
          <a:p>
            <a:pPr lvl="0" algn="just"/>
            <a:r>
              <a:rPr lang="en-IN" sz="1600" dirty="0">
                <a:solidFill>
                  <a:srgbClr val="000000"/>
                </a:solidFill>
                <a:latin typeface="Times New Roman"/>
                <a:cs typeface="Times New Roman"/>
              </a:rPr>
              <a:t>(1) Where any person neglects to pay any charge for energy or any sum, other than a charge for energy, due from him to a licensee in respect of the supply of energy to him, the licensee may, after giving not less than seven clear days’ notice in writing to such person and without prejudice to his right to recover such charge or other sum by suit, cut off the supply and for that purpose cut or disconnect any electric supply-line or other works being the </a:t>
            </a:r>
            <a:br>
              <a:rPr lang="en-IN" sz="1600" dirty="0">
                <a:solidFill>
                  <a:srgbClr val="000000"/>
                </a:solidFill>
                <a:latin typeface="Times New Roman"/>
                <a:cs typeface="Times New Roman"/>
              </a:rPr>
            </a:br>
            <a:r>
              <a:rPr lang="en-IN" sz="1600" dirty="0">
                <a:solidFill>
                  <a:srgbClr val="000000"/>
                </a:solidFill>
                <a:latin typeface="Times New Roman"/>
                <a:cs typeface="Times New Roman"/>
              </a:rPr>
              <a:t> property of the licensee, through which energy may be supplied, and may discontinue the supply until such charger or other sum, together with ally expenses incurred by him in cutting off and reconnecting the supply, are paid, but no longer.</a:t>
            </a:r>
          </a:p>
          <a:p>
            <a:pPr lvl="0" algn="just"/>
            <a:endParaRPr lang="en-US" dirty="0"/>
          </a:p>
        </p:txBody>
      </p:sp>
    </p:spTree>
    <p:extLst>
      <p:ext uri="{BB962C8B-B14F-4D97-AF65-F5344CB8AC3E}">
        <p14:creationId xmlns:p14="http://schemas.microsoft.com/office/powerpoint/2010/main" val="1294743783"/>
      </p:ext>
    </p:extLst>
  </p:cSld>
  <p:clrMapOvr>
    <a:masterClrMapping/>
  </p:clrMapOvr>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a:xfrm>
            <a:off x="822959" y="1845734"/>
            <a:ext cx="7209741" cy="4023360"/>
          </a:xfrm>
        </p:spPr>
        <p:txBody>
          <a:bodyPr/>
          <a:lstStyle/>
          <a:p>
            <a:pPr lvl="0" algn="just"/>
            <a:r>
              <a:rPr lang="en-IN" sz="1600" dirty="0">
                <a:solidFill>
                  <a:srgbClr val="000000"/>
                </a:solidFill>
                <a:latin typeface="Times New Roman"/>
                <a:cs typeface="Times New Roman"/>
              </a:rPr>
              <a:t>2) Where any difference or dispute which by or under this Act is required to be determined by an Electrical Inspector, has been referred to the Inspector before notice as aforesaid has been given by the licensee, the licensee shall not exercise the powers conferred by this section until the Inspector has given his decision: Provided that the prohibition contained in this subsection shall not apply in any case in which the licensee has made a request in writing to the consumer for a deposit with the Electrical Inspector of the amount of the licensee’s charges or other sums in dispute or for the deposit of the licensee’s further charges for energy as they accrue, and the consumer has failed to comply with such request.” The Standing Committee of Energy in its Report dated 19.12.2002 submitted to the 13th Lok Sabha, opined that Section 56 of the 2003 Act is based on Section 24 of the 1910 Act.</a:t>
            </a:r>
          </a:p>
          <a:p>
            <a:endParaRPr lang="en-US" dirty="0"/>
          </a:p>
        </p:txBody>
      </p:sp>
    </p:spTree>
    <p:extLst>
      <p:ext uri="{BB962C8B-B14F-4D97-AF65-F5344CB8AC3E}">
        <p14:creationId xmlns:p14="http://schemas.microsoft.com/office/powerpoint/2010/main" val="180237509"/>
      </p:ext>
    </p:extLst>
  </p:cSld>
  <p:clrMapOvr>
    <a:masterClrMapping/>
  </p:clrMapOvr>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08721" y="668284"/>
            <a:ext cx="8168290" cy="4023360"/>
          </a:xfrm>
        </p:spPr>
        <p:txBody>
          <a:bodyPr>
            <a:normAutofit fontScale="25000" lnSpcReduction="20000"/>
          </a:bodyPr>
          <a:lstStyle/>
          <a:p>
            <a:pPr lvl="0"/>
            <a:endParaRPr lang="en-IN" sz="6400" dirty="0" smtClean="0">
              <a:solidFill>
                <a:srgbClr val="000000"/>
              </a:solidFill>
              <a:latin typeface="Times New Roman"/>
              <a:cs typeface="Times New Roman"/>
            </a:endParaRPr>
          </a:p>
          <a:p>
            <a:pPr marL="0" lvl="0" indent="0" algn="just">
              <a:buNone/>
            </a:pPr>
            <a:r>
              <a:rPr lang="en-IN" sz="6400" dirty="0" smtClean="0">
                <a:solidFill>
                  <a:srgbClr val="000000"/>
                </a:solidFill>
                <a:latin typeface="Times New Roman"/>
                <a:cs typeface="Times New Roman"/>
              </a:rPr>
              <a:t>Applying </a:t>
            </a:r>
            <a:r>
              <a:rPr lang="en-IN" sz="6400" dirty="0">
                <a:solidFill>
                  <a:srgbClr val="000000"/>
                </a:solidFill>
                <a:latin typeface="Times New Roman"/>
                <a:cs typeface="Times New Roman"/>
              </a:rPr>
              <a:t>the aforesaid ratio to the facts of the present case, the licensee company raised an additional demand on 18.03.2014 for the period July, 2009 to September, 2011</a:t>
            </a:r>
            <a:r>
              <a:rPr lang="en-IN" sz="6400" dirty="0" smtClean="0">
                <a:solidFill>
                  <a:srgbClr val="000000"/>
                </a:solidFill>
                <a:latin typeface="Times New Roman"/>
                <a:cs typeface="Times New Roman"/>
              </a:rPr>
              <a:t>.The </a:t>
            </a:r>
            <a:r>
              <a:rPr lang="en-IN" sz="6400" dirty="0">
                <a:solidFill>
                  <a:srgbClr val="000000"/>
                </a:solidFill>
                <a:latin typeface="Times New Roman"/>
                <a:cs typeface="Times New Roman"/>
              </a:rPr>
              <a:t>licensee company discovered the mistake of billing under the wrong Tariff Code on 18.03.2014. The limitation period of two years under Section 56(2) had by then already </a:t>
            </a:r>
            <a:r>
              <a:rPr lang="en-IN" sz="6400" dirty="0" smtClean="0">
                <a:solidFill>
                  <a:srgbClr val="000000"/>
                </a:solidFill>
                <a:latin typeface="Times New Roman"/>
                <a:cs typeface="Times New Roman"/>
              </a:rPr>
              <a:t>expired.Section </a:t>
            </a:r>
            <a:r>
              <a:rPr lang="en-IN" sz="6400" dirty="0">
                <a:solidFill>
                  <a:srgbClr val="000000"/>
                </a:solidFill>
                <a:latin typeface="Times New Roman"/>
                <a:cs typeface="Times New Roman"/>
              </a:rPr>
              <a:t>56(2) did not preclude the licensee company from raising an additional or supplementary demand after the expiry of the limitation period under Section 56</a:t>
            </a:r>
            <a:r>
              <a:rPr lang="en-IN" sz="6400" dirty="0" smtClean="0">
                <a:solidFill>
                  <a:srgbClr val="000000"/>
                </a:solidFill>
                <a:latin typeface="Times New Roman"/>
                <a:cs typeface="Times New Roman"/>
              </a:rPr>
              <a:t>(2)</a:t>
            </a:r>
            <a:r>
              <a:rPr lang="en-IN" sz="6400" dirty="0">
                <a:solidFill>
                  <a:srgbClr val="000000"/>
                </a:solidFill>
                <a:latin typeface="Times New Roman"/>
                <a:cs typeface="Times New Roman"/>
              </a:rPr>
              <a:t> in the case of a mistake or bona fide error. It did not however, empower the licensee company to take recourse to the coercive measure of disconnection of electricity supply, for recovery of the additional </a:t>
            </a:r>
            <a:r>
              <a:rPr lang="en-IN" sz="6400" dirty="0" smtClean="0">
                <a:solidFill>
                  <a:srgbClr val="000000"/>
                </a:solidFill>
                <a:latin typeface="Times New Roman"/>
                <a:cs typeface="Times New Roman"/>
              </a:rPr>
              <a:t>demand.As </a:t>
            </a:r>
            <a:r>
              <a:rPr lang="en-IN" sz="6400" dirty="0">
                <a:solidFill>
                  <a:srgbClr val="000000"/>
                </a:solidFill>
                <a:latin typeface="Times New Roman"/>
                <a:cs typeface="Times New Roman"/>
              </a:rPr>
              <a:t>per Section 17(1)(c) of the Limitation Act, 1963, in case of a mistake, the limitation period begins to run from the date when the mistake is discovered for the first time</a:t>
            </a:r>
            <a:r>
              <a:rPr lang="en-IN" sz="6400" dirty="0" smtClean="0">
                <a:solidFill>
                  <a:srgbClr val="000000"/>
                </a:solidFill>
                <a:latin typeface="Times New Roman"/>
                <a:cs typeface="Times New Roman"/>
              </a:rPr>
              <a:t>.</a:t>
            </a:r>
          </a:p>
          <a:p>
            <a:pPr marL="0" indent="0" algn="just">
              <a:buNone/>
            </a:pPr>
            <a:endParaRPr lang="en-IN" sz="6400" dirty="0" smtClean="0">
              <a:solidFill>
                <a:srgbClr val="000000"/>
              </a:solidFill>
              <a:latin typeface="Times New Roman"/>
              <a:cs typeface="Times New Roman"/>
            </a:endParaRPr>
          </a:p>
          <a:p>
            <a:pPr marL="0" indent="0" algn="just">
              <a:buNone/>
            </a:pPr>
            <a:r>
              <a:rPr lang="en-IN" sz="6400" dirty="0" smtClean="0">
                <a:solidFill>
                  <a:srgbClr val="000000"/>
                </a:solidFill>
                <a:latin typeface="Times New Roman"/>
                <a:cs typeface="Times New Roman"/>
              </a:rPr>
              <a:t>The </a:t>
            </a:r>
            <a:r>
              <a:rPr lang="en-IN" sz="6400" dirty="0">
                <a:solidFill>
                  <a:srgbClr val="000000"/>
                </a:solidFill>
                <a:latin typeface="Times New Roman"/>
                <a:cs typeface="Times New Roman"/>
              </a:rPr>
              <a:t>period of limitation of two years would commence from the date on which the electricity charges became “first due” under sub-section (2) of Section 56 provision restricts the right of the licensee company to disconnect electricity supply due to non-payment of dues by the consumer, unless such sum has been shown continuously to be recoverable as arrears of electricity supplied, in the bills raised for the past </a:t>
            </a:r>
            <a:r>
              <a:rPr lang="en-IN" sz="6400" dirty="0" smtClean="0">
                <a:solidFill>
                  <a:srgbClr val="000000"/>
                </a:solidFill>
                <a:latin typeface="Times New Roman"/>
                <a:cs typeface="Times New Roman"/>
              </a:rPr>
              <a:t>period.If </a:t>
            </a:r>
            <a:r>
              <a:rPr lang="en-IN" sz="6400" dirty="0">
                <a:solidFill>
                  <a:srgbClr val="000000"/>
                </a:solidFill>
                <a:latin typeface="Times New Roman"/>
                <a:cs typeface="Times New Roman"/>
              </a:rPr>
              <a:t>the licensee company were to be allowed to disconnect electricity supply after the expiry of the limitation period of two years after the sum became “first due”, it would defeat the object of Section 56(2)</a:t>
            </a:r>
            <a:r>
              <a:rPr lang="en-IN" sz="6400" dirty="0" smtClean="0">
                <a:solidFill>
                  <a:srgbClr val="000000"/>
                </a:solidFill>
                <a:latin typeface="Times New Roman"/>
                <a:cs typeface="Times New Roman"/>
              </a:rPr>
              <a:t>.Section 56(2)however, does not preclude the licensee company from raising a supplementary demand after the expiry of the limitation period of two years. It only restricts the right of the licensee to disconnect electricity supply due to non-payment of dues after the period of limitation of two years has expired, nor does it restrict other modes of recovery which may be initiated by the licensee company for recovery of a supplementary demand.</a:t>
            </a:r>
          </a:p>
          <a:p>
            <a:pPr marL="0" lvl="0" indent="0" algn="just">
              <a:buNone/>
            </a:pPr>
            <a:endParaRPr lang="en-IN" sz="6400" dirty="0">
              <a:solidFill>
                <a:srgbClr val="000000"/>
              </a:solidFill>
              <a:latin typeface="Times New Roman"/>
              <a:cs typeface="Times New Roman"/>
            </a:endParaRPr>
          </a:p>
          <a:p>
            <a:endParaRPr lang="en-US" dirty="0"/>
          </a:p>
        </p:txBody>
      </p:sp>
    </p:spTree>
    <p:extLst>
      <p:ext uri="{BB962C8B-B14F-4D97-AF65-F5344CB8AC3E}">
        <p14:creationId xmlns:p14="http://schemas.microsoft.com/office/powerpoint/2010/main" val="4066692760"/>
      </p:ext>
    </p:extLst>
  </p:cSld>
  <p:clrMapOvr>
    <a:masterClrMapping/>
  </p:clrMapOvr>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30919" y="-115468"/>
            <a:ext cx="8708964" cy="1450757"/>
          </a:xfrm>
        </p:spPr>
        <p:txBody>
          <a:bodyPr>
            <a:normAutofit/>
          </a:bodyPr>
          <a:lstStyle/>
          <a:p>
            <a:r>
              <a:rPr lang="en-IN" sz="2400" b="1" i="1" dirty="0">
                <a:solidFill>
                  <a:srgbClr val="000000"/>
                </a:solidFill>
                <a:latin typeface="Times New Roman"/>
                <a:cs typeface="Times New Roman"/>
              </a:rPr>
              <a:t>M/s Prem Cottex v. Uttar Haryana Bijli Vitran Nigam Ltd.</a:t>
            </a:r>
            <a:br>
              <a:rPr lang="en-IN" sz="2400" b="1" i="1" dirty="0">
                <a:solidFill>
                  <a:srgbClr val="000000"/>
                </a:solidFill>
                <a:latin typeface="Times New Roman"/>
                <a:cs typeface="Times New Roman"/>
              </a:rPr>
            </a:br>
            <a:r>
              <a:rPr lang="en-IN" sz="2400" b="1" i="1" dirty="0" smtClean="0">
                <a:solidFill>
                  <a:srgbClr val="000000"/>
                </a:solidFill>
                <a:latin typeface="Times New Roman"/>
                <a:cs typeface="Times New Roman"/>
              </a:rPr>
              <a:t>MANU/SC/0789/2021- </a:t>
            </a:r>
            <a:r>
              <a:rPr lang="en-IN" sz="2400" dirty="0" smtClean="0">
                <a:solidFill>
                  <a:srgbClr val="000000"/>
                </a:solidFill>
                <a:latin typeface="Times New Roman"/>
                <a:cs typeface="Times New Roman"/>
              </a:rPr>
              <a:t>The Supreme Court of India</a:t>
            </a:r>
            <a:endParaRPr lang="en-US" sz="2400" dirty="0">
              <a:solidFill>
                <a:srgbClr val="000000"/>
              </a:solidFill>
              <a:latin typeface="Times New Roman"/>
              <a:cs typeface="Times New Roman"/>
            </a:endParaRPr>
          </a:p>
        </p:txBody>
      </p:sp>
      <p:sp>
        <p:nvSpPr>
          <p:cNvPr id="3" name="Content Placeholder 2"/>
          <p:cNvSpPr>
            <a:spLocks noGrp="1"/>
          </p:cNvSpPr>
          <p:nvPr>
            <p:ph idx="1"/>
          </p:nvPr>
        </p:nvSpPr>
        <p:spPr>
          <a:xfrm>
            <a:off x="266700" y="1490134"/>
            <a:ext cx="8623299" cy="5012266"/>
          </a:xfrm>
        </p:spPr>
        <p:txBody>
          <a:bodyPr>
            <a:normAutofit fontScale="62500" lnSpcReduction="20000"/>
          </a:bodyPr>
          <a:lstStyle/>
          <a:p>
            <a:r>
              <a:rPr lang="en-IN" sz="3200" b="1" dirty="0">
                <a:solidFill>
                  <a:srgbClr val="000000"/>
                </a:solidFill>
                <a:latin typeface="Times New Roman"/>
                <a:cs typeface="Times New Roman"/>
              </a:rPr>
              <a:t>Facts</a:t>
            </a:r>
            <a:r>
              <a:rPr lang="en-IN" sz="3200" b="1" dirty="0" smtClean="0">
                <a:solidFill>
                  <a:srgbClr val="000000"/>
                </a:solidFill>
                <a:latin typeface="Times New Roman"/>
                <a:cs typeface="Times New Roman"/>
              </a:rPr>
              <a:t>:</a:t>
            </a:r>
          </a:p>
          <a:p>
            <a:pPr algn="just"/>
            <a:r>
              <a:rPr lang="en-IN" sz="2600" dirty="0" smtClean="0">
                <a:solidFill>
                  <a:srgbClr val="000000"/>
                </a:solidFill>
                <a:latin typeface="Times New Roman"/>
                <a:cs typeface="Times New Roman"/>
              </a:rPr>
              <a:t>Challenging </a:t>
            </a:r>
            <a:r>
              <a:rPr lang="en-IN" sz="2600" dirty="0">
                <a:solidFill>
                  <a:srgbClr val="000000"/>
                </a:solidFill>
                <a:latin typeface="Times New Roman"/>
                <a:cs typeface="Times New Roman"/>
              </a:rPr>
              <a:t>an Order of the National Consumer Disputes Redressal Commission (for short "National Commission"), dismissing their consumer complaint on the ground that there was no deficiency in service on the part of the licensee (electricity distribution company), the consumer of electricity has come up with the above statutory appeal</a:t>
            </a:r>
            <a:r>
              <a:rPr lang="en-IN" sz="2600" dirty="0" smtClean="0">
                <a:solidFill>
                  <a:srgbClr val="000000"/>
                </a:solidFill>
                <a:latin typeface="Times New Roman"/>
                <a:cs typeface="Times New Roman"/>
              </a:rPr>
              <a:t>.</a:t>
            </a:r>
            <a:endParaRPr lang="en-IN" sz="2600" dirty="0">
              <a:solidFill>
                <a:srgbClr val="000000"/>
              </a:solidFill>
              <a:latin typeface="Times New Roman"/>
              <a:cs typeface="Times New Roman"/>
            </a:endParaRPr>
          </a:p>
          <a:p>
            <a:pPr algn="just"/>
            <a:r>
              <a:rPr lang="en-IN" sz="2600" dirty="0">
                <a:solidFill>
                  <a:srgbClr val="000000"/>
                </a:solidFill>
                <a:latin typeface="Times New Roman"/>
                <a:cs typeface="Times New Roman"/>
              </a:rPr>
              <a:t>The Appellant is carrying on the business of manufacturing cotton yarn in Panipat, Haryana. The Appellant is having a L.S. connection, which got extended from 404.517 KW to 765 KW with C.D. 449 KVA to 850 KVA, on 3.08.2006.</a:t>
            </a:r>
          </a:p>
          <a:p>
            <a:pPr algn="just"/>
            <a:r>
              <a:rPr lang="en-IN" sz="2600" dirty="0" smtClean="0">
                <a:solidFill>
                  <a:srgbClr val="000000"/>
                </a:solidFill>
                <a:latin typeface="Times New Roman"/>
                <a:cs typeface="Times New Roman"/>
              </a:rPr>
              <a:t>After </a:t>
            </a:r>
            <a:r>
              <a:rPr lang="en-IN" sz="2600" dirty="0">
                <a:solidFill>
                  <a:srgbClr val="000000"/>
                </a:solidFill>
                <a:latin typeface="Times New Roman"/>
                <a:cs typeface="Times New Roman"/>
              </a:rPr>
              <a:t>3 years of the grant of extension, the Appellant was served with a memo dated 11.09.2009 by the third Respondent herein, under the caption "short assessment notice", claiming that though the multiply factor (MF) is 10, it was wrongly recorded in the bills for the period from 3.08.2006 to 8/09 as 5 and that as a consequence there was short billing to the tune of Rs. 1,35,06,585/-. The notice called upon the Appellant to pay the amount as demanded, failing which certain consequences would follow.</a:t>
            </a:r>
          </a:p>
          <a:p>
            <a:pPr algn="just"/>
            <a:r>
              <a:rPr lang="en-IN" sz="2600" dirty="0" smtClean="0">
                <a:solidFill>
                  <a:srgbClr val="000000"/>
                </a:solidFill>
                <a:latin typeface="Times New Roman"/>
                <a:cs typeface="Times New Roman"/>
              </a:rPr>
              <a:t>Aggrieved </a:t>
            </a:r>
            <a:r>
              <a:rPr lang="en-IN" sz="2600" dirty="0">
                <a:solidFill>
                  <a:srgbClr val="000000"/>
                </a:solidFill>
                <a:latin typeface="Times New Roman"/>
                <a:cs typeface="Times New Roman"/>
              </a:rPr>
              <a:t>by the said notice, the Appellant gave a representation on 22.09.2009 and then filed a consumer complaint before the National Commission, contending inter alia that the demand made by the Respondents is the outcome of a glaring mistake and gross negligence on their part and that Under Section 56 of the Electricity Act, 2003 (for short "the Act"), no amount due from a customer is recoverable after a period of two years from the date on which it became first due.</a:t>
            </a:r>
          </a:p>
          <a:p>
            <a:pPr algn="just"/>
            <a:r>
              <a:rPr lang="en-IN" sz="2600" dirty="0" smtClean="0">
                <a:solidFill>
                  <a:srgbClr val="000000"/>
                </a:solidFill>
                <a:latin typeface="Times New Roman"/>
                <a:cs typeface="Times New Roman"/>
              </a:rPr>
              <a:t>By </a:t>
            </a:r>
            <a:r>
              <a:rPr lang="en-IN" sz="2600" dirty="0">
                <a:solidFill>
                  <a:srgbClr val="000000"/>
                </a:solidFill>
                <a:latin typeface="Times New Roman"/>
                <a:cs typeface="Times New Roman"/>
              </a:rPr>
              <a:t>an Order dated 1.10.2009, the National Commission dismissed the complaint on the ground that it is a case of "escaped assessment" and not a case of "deficiency in service". Aggrieved by the said Order, the Appellant is before us.</a:t>
            </a:r>
          </a:p>
          <a:p>
            <a:endParaRPr lang="en-US" dirty="0"/>
          </a:p>
        </p:txBody>
      </p:sp>
    </p:spTree>
    <p:extLst>
      <p:ext uri="{BB962C8B-B14F-4D97-AF65-F5344CB8AC3E}">
        <p14:creationId xmlns:p14="http://schemas.microsoft.com/office/powerpoint/2010/main" val="1682066711"/>
      </p:ext>
    </p:extLst>
  </p:cSld>
  <p:clrMapOvr>
    <a:masterClrMapping/>
  </p:clrMapOvr>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41300" y="321734"/>
            <a:ext cx="8508999" cy="4023360"/>
          </a:xfrm>
        </p:spPr>
        <p:txBody>
          <a:bodyPr>
            <a:noAutofit/>
          </a:bodyPr>
          <a:lstStyle/>
          <a:p>
            <a:r>
              <a:rPr lang="en-IN" b="1" dirty="0" smtClean="0">
                <a:solidFill>
                  <a:srgbClr val="000000"/>
                </a:solidFill>
                <a:latin typeface="Times New Roman"/>
                <a:cs typeface="Times New Roman"/>
              </a:rPr>
              <a:t>Analysis:</a:t>
            </a:r>
          </a:p>
          <a:p>
            <a:pPr algn="just"/>
            <a:r>
              <a:rPr lang="en-IN" sz="1600" dirty="0" smtClean="0">
                <a:solidFill>
                  <a:srgbClr val="000000"/>
                </a:solidFill>
                <a:latin typeface="Times New Roman"/>
                <a:cs typeface="Times New Roman"/>
              </a:rPr>
              <a:t>In </a:t>
            </a:r>
            <a:r>
              <a:rPr lang="en-IN" sz="1600" dirty="0">
                <a:solidFill>
                  <a:srgbClr val="000000"/>
                </a:solidFill>
                <a:latin typeface="Times New Roman"/>
                <a:cs typeface="Times New Roman"/>
              </a:rPr>
              <a:t>M/s. Prem Cottex (supra), the Supreme Court, sitting in a co-ordinate bench of two Judges, discussed the implication of Rahamatullah Khan (supra). It was observed by the Supreme Court that the bar contemplated in Section 56 actually operates on two distinct rights of the licensee, namely, (i) the right to recover; and (ii) the right to disconnect. The bar with reference to the enforcement of the right to disconnect was held to be actually an exception to the law of limitation. Under the law of limitation, it was observed, what is extinguished is the remedy and not the right. However, Section 56(2) bars not merely the normal remedy of recovery but also bars the remedy of disconnection</a:t>
            </a:r>
            <a:r>
              <a:rPr lang="en-IN" sz="1600" dirty="0" smtClean="0">
                <a:solidFill>
                  <a:srgbClr val="000000"/>
                </a:solidFill>
                <a:latin typeface="Times New Roman"/>
                <a:cs typeface="Times New Roman"/>
              </a:rPr>
              <a:t>.</a:t>
            </a:r>
          </a:p>
          <a:p>
            <a:pPr algn="just"/>
            <a:r>
              <a:rPr lang="en-IN" sz="1600" dirty="0">
                <a:solidFill>
                  <a:srgbClr val="000000"/>
                </a:solidFill>
                <a:latin typeface="Times New Roman"/>
                <a:cs typeface="Times New Roman"/>
              </a:rPr>
              <a:t>The Division Bench, in M/s. Prem Cottex (supra), went on to observe that once it is held that the term "first due" would mean the date on which the bill is issued and once it is held that the period of limitation would commence from the date of discovery of the mistake, then the question of allowing the licensee to recover the amount by any other mode but not take recourse to disconnection of supply would not arise. However, it was held in the penultimate paragraph of Rahamatullah Khan (supra) that the licensee may take recourse to any remedy available in law for recovery of the additional demand but barred from taking recourse to disconnection of supply under Section 56(2) of the Act. </a:t>
            </a:r>
            <a:endParaRPr lang="en-IN" sz="1600" dirty="0" smtClean="0">
              <a:solidFill>
                <a:srgbClr val="000000"/>
              </a:solidFill>
              <a:latin typeface="Times New Roman"/>
              <a:cs typeface="Times New Roman"/>
            </a:endParaRPr>
          </a:p>
          <a:p>
            <a:pPr algn="just"/>
            <a:r>
              <a:rPr lang="en-IN" sz="1600" dirty="0">
                <a:solidFill>
                  <a:srgbClr val="000000"/>
                </a:solidFill>
                <a:latin typeface="Times New Roman"/>
                <a:cs typeface="Times New Roman"/>
              </a:rPr>
              <a:t>The Supreme Court, in M/s. Prem Cottex (supra), accordingly, observed that the Supreme Court, in Rahamatullah Khan (supra), was persuaded to take the view that it did on account of certain peculiar facts. The consumer in that case was billed under a particular Tariff Code for the period from July, 2009 to September, 2011. But after audit, it was discovered that a different Tariff Code should have been applied. A bill was raised subsequently for the aforesaid period</a:t>
            </a:r>
            <a:r>
              <a:rPr lang="en-IN" sz="1600" dirty="0" smtClean="0">
                <a:solidFill>
                  <a:srgbClr val="000000"/>
                </a:solidFill>
                <a:latin typeface="Times New Roman"/>
                <a:cs typeface="Times New Roman"/>
              </a:rPr>
              <a:t>.</a:t>
            </a:r>
          </a:p>
        </p:txBody>
      </p:sp>
    </p:spTree>
    <p:extLst>
      <p:ext uri="{BB962C8B-B14F-4D97-AF65-F5344CB8AC3E}">
        <p14:creationId xmlns:p14="http://schemas.microsoft.com/office/powerpoint/2010/main" val="213939329"/>
      </p:ext>
    </p:extLst>
  </p:cSld>
  <p:clrMapOvr>
    <a:masterClrMapping/>
  </p:clrMapOvr>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fontScale="92500" lnSpcReduction="20000"/>
          </a:bodyPr>
          <a:lstStyle/>
          <a:p>
            <a:pPr algn="just"/>
            <a:r>
              <a:rPr lang="en-IN" sz="1900" dirty="0">
                <a:solidFill>
                  <a:srgbClr val="000000"/>
                </a:solidFill>
                <a:latin typeface="Times New Roman"/>
                <a:cs typeface="Times New Roman"/>
              </a:rPr>
              <a:t>The Supreme Court went into an analysis of whether the raising of an additional demand, by itself, would tantamount to any deficiency in service, clothing the consumer fora with the power to deal with the dispute. The said question, it was held, was not raised or considered in Rahamatullah Khan (supra). 27. The matter was then discussed from another angle in M/s. Prem Cottex (supra) and it was held that if the licensee has not raised any bill, there can be no negligence on the part of the consumer to pay the bill and consequently the period of limitation prescribed under sub-section (2) of Section 56 will not start running. So long as limitation has not started running, the bar for recovery and disconnection will not come into effect</a:t>
            </a:r>
            <a:r>
              <a:rPr lang="en-IN" sz="1900" dirty="0" smtClean="0">
                <a:solidFill>
                  <a:srgbClr val="000000"/>
                </a:solidFill>
                <a:latin typeface="Times New Roman"/>
                <a:cs typeface="Times New Roman"/>
              </a:rPr>
              <a:t>.</a:t>
            </a:r>
          </a:p>
          <a:p>
            <a:pPr algn="just"/>
            <a:r>
              <a:rPr lang="en-IN" sz="1900" dirty="0">
                <a:solidFill>
                  <a:srgbClr val="000000"/>
                </a:solidFill>
                <a:latin typeface="Times New Roman"/>
                <a:cs typeface="Times New Roman"/>
              </a:rPr>
              <a:t>Therefore, we are of the view that the National Commission was justified in rejecting the complaint and we find no reason to interfere with the Order of the National Commission. Accordingly, the appeal is dismissed. However, since the Appellant has already paid 50% of the demand amount pursuant to an interim order passed by this Court on 19.08.2014, we give eight weeks time to the Appellant to make payment of the balance amount. There shall be no order as to costs.</a:t>
            </a:r>
          </a:p>
          <a:p>
            <a:r>
              <a:rPr lang="en-IN" dirty="0"/>
              <a:t> </a:t>
            </a:r>
          </a:p>
          <a:p>
            <a:endParaRPr lang="en-IN" dirty="0"/>
          </a:p>
          <a:p>
            <a:endParaRPr lang="en-US" dirty="0"/>
          </a:p>
        </p:txBody>
      </p:sp>
    </p:spTree>
    <p:extLst>
      <p:ext uri="{BB962C8B-B14F-4D97-AF65-F5344CB8AC3E}">
        <p14:creationId xmlns:p14="http://schemas.microsoft.com/office/powerpoint/2010/main" val="3571637304"/>
      </p:ext>
    </p:extLst>
  </p:cSld>
  <p:clrMapOvr>
    <a:masterClrMapping/>
  </p:clrMapOvr>
  <p:timing>
    <p:tnLst>
      <p:par>
        <p:cTn xmlns:p14="http://schemas.microsoft.com/office/powerpoint/2010/main" id="1" dur="indefinite" restart="never" nodeType="tmRoot"/>
      </p:par>
    </p:tnLst>
  </p:timing>
</p:sld>
</file>

<file path=ppt/theme/theme1.xml><?xml version="1.0" encoding="utf-8"?>
<a:theme xmlns:a="http://schemas.openxmlformats.org/drawingml/2006/main" name="Retrospect">
  <a:themeElements>
    <a:clrScheme name="Retrospect">
      <a:dk1>
        <a:sysClr val="windowText" lastClr="000000"/>
      </a:dk1>
      <a:lt1>
        <a:sysClr val="window" lastClr="FFFFFF"/>
      </a:lt1>
      <a:dk2>
        <a:srgbClr val="696464"/>
      </a:dk2>
      <a:lt2>
        <a:srgbClr val="E9E5DC"/>
      </a:lt2>
      <a:accent1>
        <a:srgbClr val="D34817"/>
      </a:accent1>
      <a:accent2>
        <a:srgbClr val="9B2D1F"/>
      </a:accent2>
      <a:accent3>
        <a:srgbClr val="A28E6A"/>
      </a:accent3>
      <a:accent4>
        <a:srgbClr val="956251"/>
      </a:accent4>
      <a:accent5>
        <a:srgbClr val="918485"/>
      </a:accent5>
      <a:accent6>
        <a:srgbClr val="855D5D"/>
      </a:accent6>
      <a:hlink>
        <a:srgbClr val="CC9900"/>
      </a:hlink>
      <a:folHlink>
        <a:srgbClr val="96A9A9"/>
      </a:folHlink>
    </a:clrScheme>
    <a:fontScheme name="Retrospect">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Retrospect">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thm15="http://schemas.microsoft.com/office/thememl/2012/main" xmlns="" name="Retrospect" id="{5F128B03-DCCA-4EEB-AB3B-CF2899314A46}" vid="{02006FA4-1611-4B07-AF7F-85CF6D20EB3E}"/>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Infusion.thmx</Template>
  <TotalTime>1371</TotalTime>
  <Words>5359</Words>
  <Application>Microsoft Macintosh PowerPoint</Application>
  <PresentationFormat>On-screen Show (4:3)</PresentationFormat>
  <Paragraphs>117</Paragraphs>
  <Slides>31</Slides>
  <Notes>1</Notes>
  <HiddenSlides>0</HiddenSlides>
  <MMClips>0</MMClips>
  <ScaleCrop>false</ScaleCrop>
  <HeadingPairs>
    <vt:vector size="4" baseType="variant">
      <vt:variant>
        <vt:lpstr>Theme</vt:lpstr>
      </vt:variant>
      <vt:variant>
        <vt:i4>1</vt:i4>
      </vt:variant>
      <vt:variant>
        <vt:lpstr>Slide Titles</vt:lpstr>
      </vt:variant>
      <vt:variant>
        <vt:i4>31</vt:i4>
      </vt:variant>
    </vt:vector>
  </HeadingPairs>
  <TitlesOfParts>
    <vt:vector size="32" baseType="lpstr">
      <vt:lpstr>Retrospect</vt:lpstr>
      <vt:lpstr>PowerPoint Presentation</vt:lpstr>
      <vt:lpstr>Assistant Engineer (D1), Ajmer Vidyut Vitran Nigam Limited &amp; Anr. v. Rahamatullah Khan alias Rahamjulla 2020 SCC OnLine SC 206 – The Supreme Court of India</vt:lpstr>
      <vt:lpstr>Issues:   a) What is the meaning to be ascribed to the term “first due” in Section 56(2) of the Electricity Act, 2003? b)In the case of a wrong billing tariff having been applied on the account of a mistake, when would the amount become “first due”? c)Whether recourse to disconnection of electricity supply may be taken by the licensee company after the lapse of two years in case of a mistake?</vt:lpstr>
      <vt:lpstr>Sub-section (2) of Section 56 by a non obstante clause provides that notwithstanding anything contained in any other law for the time being in force, no sum due from any consumer, shall be recoverable under Section 56, after the expiry of two years from the date when the sum became “first due”, unless such sum was shown continuously recoverable as arrears of charges for the electricity supplied, nor would the licensee company disconnect the electricity supply of the consumer.  The liability to pay arises on the consumption of electricity. The obligation to pay would arise when the bill is issued by the licensee company, quantifying the charges to be paid. Electricity charges would become the “first due” only after the bill is issued to the consumer, even though the liability to pay may arise on the consumption of electricity.</vt:lpstr>
      <vt:lpstr>PowerPoint Presentation</vt:lpstr>
      <vt:lpstr>PowerPoint Presentation</vt:lpstr>
      <vt:lpstr>M/s Prem Cottex v. Uttar Haryana Bijli Vitran Nigam Ltd. MANU/SC/0789/2021- The Supreme Court of India</vt:lpstr>
      <vt:lpstr>PowerPoint Presentation</vt:lpstr>
      <vt:lpstr>PowerPoint Presentation</vt:lpstr>
      <vt:lpstr>Prabhu Poly Pipes Limited Vs. West Bengal State Electricity Distribution Company Limited and Ors. MANU/WB/1691/2022 – High Court of Calcutta </vt:lpstr>
      <vt:lpstr>PowerPoint Presentation</vt:lpstr>
      <vt:lpstr>PowerPoint Presentation</vt:lpstr>
      <vt:lpstr>Maharashtra State Electricity Distribution Company Ltd. v. Jawahar Shetkari Soot Girni Ltd., 2018 SCC OnLine Bom 2247 - Bombay High Court (Ref - Maharashtra Regulations)</vt:lpstr>
      <vt:lpstr>Hindustan Petroleum Corporation Limited v. Maharashtra State Electricity Distribution Co. Ltd. &amp; Others 2012 SCC OnLine Bom 66- Bombay High Court</vt:lpstr>
      <vt:lpstr>Maharashtra State Electricity Distribution Company Limited (MSEDCL) v. RSR Mohota Spinning &amp; Weaving Mills Limited and Another 2021 SCC OnLine Bom 794: (2021) 4 Air Bom R 490: AIR 2021 (NOC 701): (2021) 4 Bom CR 563- Bombay High Court</vt:lpstr>
      <vt:lpstr>PowerPoint Presentation</vt:lpstr>
      <vt:lpstr>PowerPoint Presentation</vt:lpstr>
      <vt:lpstr>PowerPoint Presentation</vt:lpstr>
      <vt:lpstr>PowerPoint Presentation</vt:lpstr>
      <vt:lpstr>Punjab SEB v. Vishwa Calbier Builders (P) Ltd., (2010) 4 SCC 539, The Supreme Court of India</vt:lpstr>
      <vt:lpstr>PowerPoint Presentation</vt:lpstr>
      <vt:lpstr>PowerPoint Presentation</vt:lpstr>
      <vt:lpstr>PowerPoint Presentation</vt:lpstr>
      <vt:lpstr>PowerPoint Presentation</vt:lpstr>
      <vt:lpstr>Briahanmumbai Municipal Corporation v. Yatish Sharma &amp; Ors. AIR 2007 Bom 73- Bombay High Court</vt:lpstr>
      <vt:lpstr>PowerPoint Presentation</vt:lpstr>
      <vt:lpstr>PowerPoint Presentation</vt:lpstr>
      <vt:lpstr>Maharashtra State Electricity Distribution Company Limited v. Vega Chemicals Pvt. Ltd., 2018 SCC OnLine Bom 6567- Bombay High Court</vt:lpstr>
      <vt:lpstr>PowerPoint Presentation</vt:lpstr>
      <vt:lpstr>PowerPoint Presentation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Deepak Kumar</dc:creator>
  <cp:lastModifiedBy>Abhijit Ray</cp:lastModifiedBy>
  <cp:revision>44</cp:revision>
  <dcterms:created xsi:type="dcterms:W3CDTF">2018-12-10T13:13:15Z</dcterms:created>
  <dcterms:modified xsi:type="dcterms:W3CDTF">2023-08-24T08:21:56Z</dcterms:modified>
</cp:coreProperties>
</file>